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35"/>
  </p:notesMasterIdLst>
  <p:handoutMasterIdLst>
    <p:handoutMasterId r:id="rId36"/>
  </p:handoutMasterIdLst>
  <p:sldIdLst>
    <p:sldId id="531" r:id="rId2"/>
    <p:sldId id="535" r:id="rId3"/>
    <p:sldId id="289" r:id="rId4"/>
    <p:sldId id="292" r:id="rId5"/>
    <p:sldId id="540" r:id="rId6"/>
    <p:sldId id="533" r:id="rId7"/>
    <p:sldId id="534" r:id="rId8"/>
    <p:sldId id="536" r:id="rId9"/>
    <p:sldId id="537" r:id="rId10"/>
    <p:sldId id="298" r:id="rId11"/>
    <p:sldId id="538" r:id="rId12"/>
    <p:sldId id="539" r:id="rId13"/>
    <p:sldId id="541" r:id="rId14"/>
    <p:sldId id="542" r:id="rId15"/>
    <p:sldId id="543" r:id="rId16"/>
    <p:sldId id="544" r:id="rId17"/>
    <p:sldId id="545" r:id="rId18"/>
    <p:sldId id="557" r:id="rId19"/>
    <p:sldId id="560" r:id="rId20"/>
    <p:sldId id="548" r:id="rId21"/>
    <p:sldId id="549" r:id="rId22"/>
    <p:sldId id="551" r:id="rId23"/>
    <p:sldId id="558" r:id="rId24"/>
    <p:sldId id="550" r:id="rId25"/>
    <p:sldId id="555" r:id="rId26"/>
    <p:sldId id="556" r:id="rId27"/>
    <p:sldId id="559" r:id="rId28"/>
    <p:sldId id="552" r:id="rId29"/>
    <p:sldId id="553" r:id="rId30"/>
    <p:sldId id="554" r:id="rId31"/>
    <p:sldId id="546" r:id="rId32"/>
    <p:sldId id="547" r:id="rId33"/>
    <p:sldId id="301" r:id="rId34"/>
  </p:sldIdLst>
  <p:sldSz cx="12192000" cy="6858000"/>
  <p:notesSz cx="6858000" cy="9144000"/>
  <p:embeddedFontLst>
    <p:embeddedFont>
      <p:font typeface="Aharoni" panose="02010803020104030203" pitchFamily="2" charset="-79"/>
      <p:bold r:id="rId37"/>
    </p:embeddedFont>
    <p:embeddedFont>
      <p:font typeface="Fira Sans Extra Condensed Medium" panose="020B0604020202020204" charset="0"/>
      <p:regular r:id="rId38"/>
      <p:bold r:id="rId39"/>
      <p:italic r:id="rId40"/>
      <p:boldItalic r:id="rId41"/>
    </p:embeddedFont>
    <p:embeddedFont>
      <p:font typeface="Montserrat" panose="00000500000000000000" pitchFamily="2" charset="0"/>
      <p:regular r:id="rId42"/>
      <p:bold r:id="rId43"/>
      <p:italic r:id="rId44"/>
      <p:boldItalic r:id="rId45"/>
    </p:embeddedFont>
    <p:embeddedFont>
      <p:font typeface="Montserrat Medium" panose="00000600000000000000" pitchFamily="2" charset="0"/>
      <p:regular r:id="rId46"/>
      <p:italic r:id="rId47"/>
    </p:embeddedFont>
    <p:embeddedFont>
      <p:font typeface="Open Sans" panose="020B0606030504020204" pitchFamily="34" charset="0"/>
      <p:regular r:id="rId48"/>
      <p:bold r:id="rId49"/>
      <p:italic r:id="rId50"/>
      <p:boldItalic r:id="rId51"/>
    </p:embeddedFont>
    <p:embeddedFont>
      <p:font typeface="Plus Jakarta Sans" panose="020B0604020202020204" charset="0"/>
      <p:regular r:id="rId52"/>
      <p:bold r:id="rId53"/>
      <p:italic r:id="rId54"/>
      <p:boldItalic r:id="rId55"/>
    </p:embeddedFont>
    <p:embeddedFont>
      <p:font typeface="Poppins" panose="00000500000000000000" pitchFamily="2" charset="0"/>
      <p:regular r:id="rId56"/>
      <p:bold r:id="rId57"/>
      <p:italic r:id="rId58"/>
      <p:boldItalic r:id="rId59"/>
    </p:embeddedFont>
    <p:embeddedFont>
      <p:font typeface="Poppins SemiBold" panose="00000700000000000000" pitchFamily="2" charset="0"/>
      <p:regular r:id="rId60"/>
      <p:bold r:id="rId61"/>
      <p:italic r:id="rId62"/>
      <p:boldItalic r:id="rId63"/>
    </p:embeddedFont>
    <p:embeddedFont>
      <p:font typeface="Roboto" panose="02000000000000000000" pitchFamily="2" charset="0"/>
      <p:regular r:id="rId64"/>
      <p:bold r:id="rId65"/>
      <p:italic r:id="rId66"/>
      <p:boldItalic r:id="rId67"/>
    </p:embeddedFont>
    <p:embeddedFont>
      <p:font typeface="Ubuntu" panose="020B0504030602030204" pitchFamily="34" charset="0"/>
      <p:regular r:id="rId68"/>
      <p:bold r:id="rId69"/>
      <p:italic r:id="rId70"/>
      <p:boldItalic r:id="rId71"/>
    </p:embeddedFont>
    <p:embeddedFont>
      <p:font typeface="Verdana" panose="020B0604030504040204" pitchFamily="34" charset="0"/>
      <p:regular r:id="rId72"/>
      <p:bold r:id="rId73"/>
      <p:italic r:id="rId74"/>
      <p:boldItalic r:id="rId75"/>
    </p:embeddedFont>
  </p:embeddedFontLst>
  <p:custDataLst>
    <p:tags r:id="rId76"/>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7" roundtripDataSignature="AMtx7miIyBGqFJiBIVMPSSJVJ08VgmQ4i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od_eceblr gitam"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E7AD339-51BE-4A38-A1C7-CCF28897F289}">
  <a:tblStyle styleId="{DE7AD339-51BE-4A38-A1C7-CCF28897F289}"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DA924C56-2605-4F23-9EB3-E9BB6EE8B9F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51EE4F-AFDD-4CAF-9A68-E5F7998E488A}"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AE93928-965C-4434-93D3-DF2355B07969}" styleName="Table_3">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EF631A4-29D2-40AD-BCCE-37D0C2C57A83}" styleName="Table_4">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5E7"/>
          </a:solidFill>
        </a:fill>
      </a:tcStyle>
    </a:wholeTbl>
    <a:band1H>
      <a:tcTxStyle/>
      <a:tcStyle>
        <a:tcBdr/>
        <a:fill>
          <a:solidFill>
            <a:srgbClr val="FFEACC"/>
          </a:solidFill>
        </a:fill>
      </a:tcStyle>
    </a:band1H>
    <a:band2H>
      <a:tcTxStyle/>
      <a:tcStyle>
        <a:tcBdr/>
      </a:tcStyle>
    </a:band2H>
    <a:band1V>
      <a:tcTxStyle/>
      <a:tcStyle>
        <a:tcBdr/>
        <a:fill>
          <a:solidFill>
            <a:srgbClr val="FFEACC"/>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D26335F9-F63F-485A-8836-33AD16E12051}" styleName="Table_5">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FA376B42-5B4D-4A95-80B0-B5B1E67FD56F}" styleName="Table_6">
    <a:wholeTbl>
      <a:tcTxStyle b="off" i="off">
        <a:font>
          <a:latin typeface="Arial"/>
          <a:ea typeface="Arial"/>
          <a:cs typeface="Arial"/>
        </a:font>
        <a:srgbClr val="282828"/>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FF5E7"/>
          </a:solidFill>
        </a:fill>
      </a:tcStyle>
    </a:wholeTbl>
    <a:band1H>
      <a:tcTxStyle/>
      <a:tcStyle>
        <a:tcBdr/>
        <a:fill>
          <a:solidFill>
            <a:srgbClr val="FFEACC"/>
          </a:solidFill>
        </a:fill>
      </a:tcStyle>
    </a:band1H>
    <a:band2H>
      <a:tcTxStyle/>
      <a:tcStyle>
        <a:tcBdr/>
      </a:tcStyle>
    </a:band2H>
    <a:band1V>
      <a:tcTxStyle/>
      <a:tcStyle>
        <a:tcBdr/>
        <a:fill>
          <a:solidFill>
            <a:srgbClr val="FFEACC"/>
          </a:solidFill>
        </a:fill>
      </a:tcStyle>
    </a:band1V>
    <a:band2V>
      <a:tcTxStyle/>
      <a:tcStyle>
        <a:tcBdr/>
      </a:tcStyle>
    </a:band2V>
    <a:lastCol>
      <a:tcTxStyle b="on" i="off">
        <a:font>
          <a:latin typeface="Arial"/>
          <a:ea typeface="Arial"/>
          <a:cs typeface="Arial"/>
        </a:font>
        <a:srgbClr val="FFFFFF"/>
      </a:tcTxStyle>
      <a:tcStyle>
        <a:tcBdr/>
        <a:fill>
          <a:solidFill>
            <a:srgbClr val="FFC639"/>
          </a:solidFill>
        </a:fill>
      </a:tcStyle>
    </a:lastCol>
    <a:firstCol>
      <a:tcTxStyle b="on" i="off">
        <a:font>
          <a:latin typeface="Arial"/>
          <a:ea typeface="Arial"/>
          <a:cs typeface="Arial"/>
        </a:font>
        <a:srgbClr val="FFFFFF"/>
      </a:tcTxStyle>
      <a:tcStyle>
        <a:tcBdr/>
        <a:fill>
          <a:solidFill>
            <a:srgbClr val="FFC639"/>
          </a:solidFill>
        </a:fill>
      </a:tcStyle>
    </a:firstCol>
    <a:lastRow>
      <a:tcTxStyle b="on" i="off">
        <a:font>
          <a:latin typeface="Arial"/>
          <a:ea typeface="Arial"/>
          <a:cs typeface="Arial"/>
        </a:font>
        <a:srgbClr val="FFFFFF"/>
      </a:tcTxStyle>
      <a:tcStyle>
        <a:tcBdr>
          <a:top>
            <a:ln w="38100" cap="flat" cmpd="sng">
              <a:solidFill>
                <a:srgbClr val="FFFFFF"/>
              </a:solidFill>
              <a:prstDash val="solid"/>
              <a:round/>
              <a:headEnd type="none" w="sm" len="sm"/>
              <a:tailEnd type="none" w="sm" len="sm"/>
            </a:ln>
          </a:top>
        </a:tcBdr>
        <a:fill>
          <a:solidFill>
            <a:srgbClr val="FFC639"/>
          </a:solidFill>
        </a:fill>
      </a:tcStyle>
    </a:lastRow>
    <a:seCell>
      <a:tcTxStyle/>
      <a:tcStyle>
        <a:tcBdr/>
      </a:tcStyle>
    </a:seCell>
    <a:swCell>
      <a:tcTxStyle/>
      <a:tcStyle>
        <a:tcBdr/>
      </a:tcStyle>
    </a:swCell>
    <a:firstRow>
      <a:tcTxStyle b="on" i="off">
        <a:font>
          <a:latin typeface="Arial"/>
          <a:ea typeface="Arial"/>
          <a:cs typeface="Arial"/>
        </a:font>
        <a:srgbClr val="FFFFFF"/>
      </a:tcTxStyle>
      <a:tcStyle>
        <a:tcBdr>
          <a:bottom>
            <a:ln w="38100" cap="flat" cmpd="sng">
              <a:solidFill>
                <a:srgbClr val="FFFFFF"/>
              </a:solidFill>
              <a:prstDash val="solid"/>
              <a:round/>
              <a:headEnd type="none" w="sm" len="sm"/>
              <a:tailEnd type="none" w="sm" len="sm"/>
            </a:ln>
          </a:bottom>
        </a:tcBdr>
        <a:fill>
          <a:solidFill>
            <a:srgbClr val="FFC639"/>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1" autoAdjust="0"/>
    <p:restoredTop sz="94660"/>
  </p:normalViewPr>
  <p:slideViewPr>
    <p:cSldViewPr snapToGrid="0">
      <p:cViewPr varScale="1">
        <p:scale>
          <a:sx n="78" d="100"/>
          <a:sy n="78" d="100"/>
        </p:scale>
        <p:origin x="878" y="67"/>
      </p:cViewPr>
      <p:guideLst/>
    </p:cSldViewPr>
  </p:slideViewPr>
  <p:notesTextViewPr>
    <p:cViewPr>
      <p:scale>
        <a:sx n="1" d="1"/>
        <a:sy n="1" d="1"/>
      </p:scale>
      <p:origin x="0" y="0"/>
    </p:cViewPr>
  </p:notesTextViewPr>
  <p:notesViewPr>
    <p:cSldViewPr snapToGrid="0">
      <p:cViewPr varScale="1">
        <p:scale>
          <a:sx n="66" d="100"/>
          <a:sy n="66" d="100"/>
        </p:scale>
        <p:origin x="3330"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6.fntdata"/><Relationship Id="rId47" Type="http://schemas.openxmlformats.org/officeDocument/2006/relationships/font" Target="fonts/font11.fntdata"/><Relationship Id="rId63" Type="http://schemas.openxmlformats.org/officeDocument/2006/relationships/font" Target="fonts/font27.fntdata"/><Relationship Id="rId68" Type="http://schemas.openxmlformats.org/officeDocument/2006/relationships/font" Target="fonts/font32.fntdata"/><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font" Target="fonts/font1.fntdata"/><Relationship Id="rId53" Type="http://schemas.openxmlformats.org/officeDocument/2006/relationships/font" Target="fonts/font17.fntdata"/><Relationship Id="rId58" Type="http://schemas.openxmlformats.org/officeDocument/2006/relationships/font" Target="fonts/font22.fntdata"/><Relationship Id="rId74" Type="http://schemas.openxmlformats.org/officeDocument/2006/relationships/font" Target="fonts/font38.fntdata"/><Relationship Id="rId5" Type="http://schemas.openxmlformats.org/officeDocument/2006/relationships/slide" Target="slides/slide4.xml"/><Relationship Id="rId61" Type="http://schemas.openxmlformats.org/officeDocument/2006/relationships/font" Target="fonts/font25.fntdata"/><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64" Type="http://schemas.openxmlformats.org/officeDocument/2006/relationships/font" Target="fonts/font28.fntdata"/><Relationship Id="rId69" Type="http://schemas.openxmlformats.org/officeDocument/2006/relationships/font" Target="fonts/font33.fntdata"/><Relationship Id="rId8" Type="http://schemas.openxmlformats.org/officeDocument/2006/relationships/slide" Target="slides/slide7.xml"/><Relationship Id="rId51" Type="http://schemas.openxmlformats.org/officeDocument/2006/relationships/font" Target="fonts/font15.fntdata"/><Relationship Id="rId72" Type="http://schemas.openxmlformats.org/officeDocument/2006/relationships/font" Target="fonts/font3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font" Target="fonts/font23.fntdata"/><Relationship Id="rId67" Type="http://schemas.openxmlformats.org/officeDocument/2006/relationships/font" Target="fonts/font31.fntdata"/><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font" Target="fonts/font26.fntdata"/><Relationship Id="rId70" Type="http://schemas.openxmlformats.org/officeDocument/2006/relationships/font" Target="fonts/font34.fntdata"/><Relationship Id="rId75" Type="http://schemas.openxmlformats.org/officeDocument/2006/relationships/font" Target="fonts/font39.fntdata"/><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font" Target="fonts/font24.fntdata"/><Relationship Id="rId65" Type="http://schemas.openxmlformats.org/officeDocument/2006/relationships/font" Target="fonts/font29.fntdata"/><Relationship Id="rId73" Type="http://schemas.openxmlformats.org/officeDocument/2006/relationships/font" Target="fonts/font3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3.fntdata"/><Relationship Id="rId34" Type="http://schemas.openxmlformats.org/officeDocument/2006/relationships/slide" Target="slides/slide33.xml"/><Relationship Id="rId50" Type="http://schemas.openxmlformats.org/officeDocument/2006/relationships/font" Target="fonts/font14.fntdata"/><Relationship Id="rId55" Type="http://schemas.openxmlformats.org/officeDocument/2006/relationships/font" Target="fonts/font19.fntdata"/><Relationship Id="rId76"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font" Target="fonts/font35.fntdata"/><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font" Target="fonts/font4.fntdata"/><Relationship Id="rId45" Type="http://schemas.openxmlformats.org/officeDocument/2006/relationships/font" Target="fonts/font9.fntdata"/><Relationship Id="rId66" Type="http://schemas.openxmlformats.org/officeDocument/2006/relationships/font" Target="fonts/font30.fntdata"/><Relationship Id="rId87" Type="http://customschemas.google.com/relationships/presentationmetadata" Target="meta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55F02E-3C08-AE1E-8586-E8E7CD09905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87E25FAD-57C3-48A0-8DDC-E6630F16213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014F2F-8EAD-49A7-A8EF-9A8E9DCC375B}" type="datetimeFigureOut">
              <a:rPr lang="en-IN" smtClean="0"/>
              <a:t>19-03-2025</a:t>
            </a:fld>
            <a:endParaRPr lang="en-IN"/>
          </a:p>
        </p:txBody>
      </p:sp>
      <p:sp>
        <p:nvSpPr>
          <p:cNvPr id="4" name="Footer Placeholder 3">
            <a:extLst>
              <a:ext uri="{FF2B5EF4-FFF2-40B4-BE49-F238E27FC236}">
                <a16:creationId xmlns:a16="http://schemas.microsoft.com/office/drawing/2014/main" id="{2965DB5B-4D1B-4F17-4428-BC3F4594214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8B6874CE-76D5-C303-BA82-2A7E796E0B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8454583-99CA-4BB1-8621-21CE87B92BEE}" type="slidenum">
              <a:rPr lang="en-IN" smtClean="0"/>
              <a:t>‹#›</a:t>
            </a:fld>
            <a:endParaRPr lang="en-IN"/>
          </a:p>
        </p:txBody>
      </p:sp>
    </p:spTree>
    <p:extLst>
      <p:ext uri="{BB962C8B-B14F-4D97-AF65-F5344CB8AC3E}">
        <p14:creationId xmlns:p14="http://schemas.microsoft.com/office/powerpoint/2010/main" val="13272335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Plus Jakarta Sans"/>
                <a:ea typeface="Plus Jakarta Sans"/>
                <a:cs typeface="Plus Jakarta Sans"/>
                <a:sym typeface="Plus Jakarta Sans"/>
              </a:rPr>
              <a:t>‹#›</a:t>
            </a:fld>
            <a:endParaRPr sz="1200" b="0" i="0" u="none" strike="noStrike" cap="none">
              <a:solidFill>
                <a:schemeClr val="dk1"/>
              </a:solidFill>
              <a:latin typeface="Plus Jakarta Sans"/>
              <a:ea typeface="Plus Jakarta Sans"/>
              <a:cs typeface="Plus Jakarta Sans"/>
              <a:sym typeface="Plus Jakarta Sans"/>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4F5DA2E6-7F22-4241-BC20-FFB750256F3F}"/>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D982CAA8-A962-C840-8D2B-A34EF391996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9C1CB7E4-6815-AC32-2B8D-06EDAD164CF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6954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9E058B08-58E6-9F0F-DF87-5DED49A0DB0E}"/>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53096C82-8867-D00C-A568-BCD7CB58DAA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BAA3ED4A-F4DD-BC77-8BF5-0B54F9756B5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0679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622FFE19-3FA5-8084-8FDB-006E301A3B9F}"/>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1DFCE01A-980B-B433-1FB0-897F18888BE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3607E824-F6BD-6B55-585E-39459182447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62443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2fee63df26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1" name="Google Shape;741;g2fee63df26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23"/>
        <p:cNvGrpSpPr/>
        <p:nvPr/>
      </p:nvGrpSpPr>
      <p:grpSpPr>
        <a:xfrm>
          <a:off x="0" y="0"/>
          <a:ext cx="0" cy="0"/>
          <a:chOff x="0" y="0"/>
          <a:chExt cx="0" cy="0"/>
        </a:xfrm>
      </p:grpSpPr>
      <p:sp>
        <p:nvSpPr>
          <p:cNvPr id="24" name="Google Shape;24;p48"/>
          <p:cNvSpPr>
            <a:spLocks noGrp="1"/>
          </p:cNvSpPr>
          <p:nvPr>
            <p:ph type="pic" idx="2"/>
          </p:nvPr>
        </p:nvSpPr>
        <p:spPr>
          <a:xfrm>
            <a:off x="0" y="0"/>
            <a:ext cx="12192000" cy="6858000"/>
          </a:xfrm>
          <a:prstGeom prst="rect">
            <a:avLst/>
          </a:prstGeom>
          <a:solidFill>
            <a:srgbClr val="F2F2F2"/>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9_Title Slide">
  <p:cSld name="29_Title Slide">
    <p:spTree>
      <p:nvGrpSpPr>
        <p:cNvPr id="1" name="Shape 2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General Content">
  <p:cSld name="General Content">
    <p:spTree>
      <p:nvGrpSpPr>
        <p:cNvPr id="1" name="Shape 26"/>
        <p:cNvGrpSpPr/>
        <p:nvPr/>
      </p:nvGrpSpPr>
      <p:grpSpPr>
        <a:xfrm>
          <a:off x="0" y="0"/>
          <a:ext cx="0" cy="0"/>
          <a:chOff x="0" y="0"/>
          <a:chExt cx="0" cy="0"/>
        </a:xfrm>
      </p:grpSpPr>
      <p:sp>
        <p:nvSpPr>
          <p:cNvPr id="27" name="Google Shape;27;g2f68141a545_0_445"/>
          <p:cNvSpPr/>
          <p:nvPr/>
        </p:nvSpPr>
        <p:spPr>
          <a:xfrm>
            <a:off x="0" y="2689"/>
            <a:ext cx="688500" cy="6858000"/>
          </a:xfrm>
          <a:prstGeom prst="rect">
            <a:avLst/>
          </a:prstGeom>
          <a:solidFill>
            <a:srgbClr val="059A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28;g2f68141a545_0_445"/>
          <p:cNvSpPr txBox="1">
            <a:spLocks noGrp="1"/>
          </p:cNvSpPr>
          <p:nvPr>
            <p:ph type="title"/>
          </p:nvPr>
        </p:nvSpPr>
        <p:spPr>
          <a:xfrm>
            <a:off x="850492" y="245369"/>
            <a:ext cx="7572600" cy="5310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037692"/>
              </a:buClr>
              <a:buSzPts val="2400"/>
              <a:buFont typeface="Poppins SemiBold"/>
              <a:buNone/>
              <a:defRPr sz="2400" b="0" i="0" u="none" strike="noStrike" cap="none">
                <a:solidFill>
                  <a:srgbClr val="037692"/>
                </a:solidFill>
                <a:latin typeface="Poppins SemiBold"/>
                <a:ea typeface="Poppins SemiBold"/>
                <a:cs typeface="Poppins SemiBold"/>
                <a:sym typeface="Poppins SemiBo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29" name="Google Shape;29;g2f68141a545_0_445"/>
          <p:cNvPicPr preferRelativeResize="0"/>
          <p:nvPr/>
        </p:nvPicPr>
        <p:blipFill rotWithShape="1">
          <a:blip r:embed="rId2">
            <a:alphaModFix/>
          </a:blip>
          <a:srcRect/>
          <a:stretch/>
        </p:blipFill>
        <p:spPr>
          <a:xfrm flipH="1">
            <a:off x="850490" y="902171"/>
            <a:ext cx="790813" cy="48294"/>
          </a:xfrm>
          <a:prstGeom prst="rect">
            <a:avLst/>
          </a:prstGeom>
          <a:noFill/>
          <a:ln>
            <a:noFill/>
          </a:ln>
        </p:spPr>
      </p:pic>
      <p:pic>
        <p:nvPicPr>
          <p:cNvPr id="30" name="Google Shape;30;g2f68141a545_0_445"/>
          <p:cNvPicPr preferRelativeResize="0"/>
          <p:nvPr/>
        </p:nvPicPr>
        <p:blipFill rotWithShape="1">
          <a:blip r:embed="rId3">
            <a:alphaModFix/>
          </a:blip>
          <a:srcRect/>
          <a:stretch/>
        </p:blipFill>
        <p:spPr>
          <a:xfrm>
            <a:off x="1010470" y="5707756"/>
            <a:ext cx="805981" cy="9048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5_Title Slide">
  <p:cSld name="25_Title Slide">
    <p:spTree>
      <p:nvGrpSpPr>
        <p:cNvPr id="1" name="Shape 3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sp>
        <p:nvSpPr>
          <p:cNvPr id="33" name="Google Shape;33;g27884b107a2_2_166"/>
          <p:cNvSpPr txBox="1">
            <a:spLocks noGrp="1"/>
          </p:cNvSpPr>
          <p:nvPr>
            <p:ph type="title"/>
          </p:nvPr>
        </p:nvSpPr>
        <p:spPr>
          <a:xfrm>
            <a:off x="415600" y="593367"/>
            <a:ext cx="11360700" cy="763500"/>
          </a:xfrm>
          <a:prstGeom prst="rect">
            <a:avLst/>
          </a:prstGeom>
          <a:noFill/>
          <a:ln>
            <a:noFill/>
          </a:ln>
        </p:spPr>
        <p:txBody>
          <a:bodyPr spcFirstLastPara="1" wrap="square" lIns="91425" tIns="91425" rIns="91425" bIns="91425" anchor="t" anchorCtr="0">
            <a:normAutofit/>
          </a:bodyPr>
          <a:lstStyle>
            <a:lvl1pPr marR="0" lvl="0" algn="l" rtl="0">
              <a:lnSpc>
                <a:spcPct val="90000"/>
              </a:lnSpc>
              <a:spcBef>
                <a:spcPts val="0"/>
              </a:spcBef>
              <a:spcAft>
                <a:spcPts val="0"/>
              </a:spcAft>
              <a:buClr>
                <a:schemeClr val="dk1"/>
              </a:buClr>
              <a:buSzPts val="28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 name="Google Shape;34;g27884b107a2_2_166"/>
          <p:cNvSpPr txBox="1">
            <a:spLocks noGrp="1"/>
          </p:cNvSpPr>
          <p:nvPr>
            <p:ph type="body" idx="1"/>
          </p:nvPr>
        </p:nvSpPr>
        <p:spPr>
          <a:xfrm>
            <a:off x="415600" y="1536633"/>
            <a:ext cx="11360700" cy="45552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20000"/>
              </a:lnSpc>
              <a:spcBef>
                <a:spcPts val="0"/>
              </a:spcBef>
              <a:spcAft>
                <a:spcPts val="0"/>
              </a:spcAft>
              <a:buClr>
                <a:schemeClr val="dk1"/>
              </a:buClr>
              <a:buSzPts val="1800"/>
              <a:buFont typeface="Arial"/>
              <a:buChar char="●"/>
              <a:defRPr sz="1400" b="0" i="0" u="none" strike="noStrike" cap="none">
                <a:solidFill>
                  <a:srgbClr val="000000"/>
                </a:solidFill>
                <a:latin typeface="Aharoni"/>
                <a:ea typeface="Aharoni"/>
                <a:cs typeface="Aharoni"/>
                <a:sym typeface="Aharoni"/>
              </a:defRPr>
            </a:lvl1pPr>
            <a:lvl2pPr marL="914400" marR="0" lvl="1"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 name="Google Shape;35;g27884b107a2_2_166"/>
          <p:cNvSpPr txBox="1">
            <a:spLocks noGrp="1"/>
          </p:cNvSpPr>
          <p:nvPr>
            <p:ph type="sldNum" idx="12"/>
          </p:nvPr>
        </p:nvSpPr>
        <p:spPr>
          <a:xfrm>
            <a:off x="11296611" y="6217623"/>
            <a:ext cx="731700" cy="5247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1pPr>
            <a:lvl2pPr marL="0" marR="0" lvl="1"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2pPr>
            <a:lvl3pPr marL="0" marR="0" lvl="2"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3pPr>
            <a:lvl4pPr marL="0" marR="0" lvl="3"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4pPr>
            <a:lvl5pPr marL="0" marR="0" lvl="4"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5pPr>
            <a:lvl6pPr marL="0" marR="0" lvl="5"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6pPr>
            <a:lvl7pPr marL="0" marR="0" lvl="6"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7pPr>
            <a:lvl8pPr marL="0" marR="0" lvl="7"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8pPr>
            <a:lvl9pPr marL="0" marR="0" lvl="8"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6"/>
        <p:cNvGrpSpPr/>
        <p:nvPr/>
      </p:nvGrpSpPr>
      <p:grpSpPr>
        <a:xfrm>
          <a:off x="0" y="0"/>
          <a:ext cx="0" cy="0"/>
          <a:chOff x="0" y="0"/>
          <a:chExt cx="0" cy="0"/>
        </a:xfrm>
      </p:grpSpPr>
      <p:sp>
        <p:nvSpPr>
          <p:cNvPr id="37" name="Google Shape;37;g27884b107a2_0_178"/>
          <p:cNvSpPr>
            <a:spLocks noGrp="1"/>
          </p:cNvSpPr>
          <p:nvPr>
            <p:ph type="pic" idx="2"/>
          </p:nvPr>
        </p:nvSpPr>
        <p:spPr>
          <a:xfrm>
            <a:off x="1055687" y="1268413"/>
            <a:ext cx="4319700" cy="5040300"/>
          </a:xfrm>
          <a:prstGeom prst="rect">
            <a:avLst/>
          </a:prstGeom>
          <a:solidFill>
            <a:srgbClr val="F2F2F2"/>
          </a:soli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2_Title Slide">
  <p:cSld name="32_Title Slide">
    <p:spTree>
      <p:nvGrpSpPr>
        <p:cNvPr id="1" name="Shape 38"/>
        <p:cNvGrpSpPr/>
        <p:nvPr/>
      </p:nvGrpSpPr>
      <p:grpSpPr>
        <a:xfrm>
          <a:off x="0" y="0"/>
          <a:ext cx="0" cy="0"/>
          <a:chOff x="0" y="0"/>
          <a:chExt cx="0" cy="0"/>
        </a:xfrm>
      </p:grpSpPr>
      <p:sp>
        <p:nvSpPr>
          <p:cNvPr id="39" name="Google Shape;39;p85"/>
          <p:cNvSpPr/>
          <p:nvPr/>
        </p:nvSpPr>
        <p:spPr>
          <a:xfrm>
            <a:off x="6096000" y="3753134"/>
            <a:ext cx="6096000" cy="2555591"/>
          </a:xfrm>
          <a:prstGeom prst="rect">
            <a:avLst/>
          </a:prstGeom>
          <a:gradFill>
            <a:gsLst>
              <a:gs pos="0">
                <a:schemeClr val="accent2"/>
              </a:gs>
              <a:gs pos="96000">
                <a:srgbClr val="EA641A"/>
              </a:gs>
              <a:gs pos="100000">
                <a:srgbClr val="EA641A"/>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us Jakarta Sans"/>
              <a:ea typeface="Plus Jakarta Sans"/>
              <a:cs typeface="Plus Jakarta Sans"/>
              <a:sym typeface="Plus Jakarta Sans"/>
            </a:endParaRPr>
          </a:p>
        </p:txBody>
      </p:sp>
      <p:sp>
        <p:nvSpPr>
          <p:cNvPr id="40" name="Google Shape;40;p85"/>
          <p:cNvSpPr>
            <a:spLocks noGrp="1"/>
          </p:cNvSpPr>
          <p:nvPr>
            <p:ph type="pic" idx="2"/>
          </p:nvPr>
        </p:nvSpPr>
        <p:spPr>
          <a:xfrm>
            <a:off x="6816725" y="1268413"/>
            <a:ext cx="2381023" cy="2976935"/>
          </a:xfrm>
          <a:prstGeom prst="rect">
            <a:avLst/>
          </a:prstGeom>
          <a:solidFill>
            <a:srgbClr val="F2F2F2"/>
          </a:solidFill>
          <a:ln>
            <a:noFill/>
          </a:ln>
        </p:spPr>
      </p:sp>
      <p:sp>
        <p:nvSpPr>
          <p:cNvPr id="41" name="Google Shape;41;p85"/>
          <p:cNvSpPr>
            <a:spLocks noGrp="1"/>
          </p:cNvSpPr>
          <p:nvPr>
            <p:ph type="pic" idx="3"/>
          </p:nvPr>
        </p:nvSpPr>
        <p:spPr>
          <a:xfrm>
            <a:off x="9476015" y="1268413"/>
            <a:ext cx="2381023" cy="2976935"/>
          </a:xfrm>
          <a:prstGeom prst="rect">
            <a:avLst/>
          </a:prstGeom>
          <a:solidFill>
            <a:srgbClr val="F2F2F2"/>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2"/>
        <p:cNvGrpSpPr/>
        <p:nvPr/>
      </p:nvGrpSpPr>
      <p:grpSpPr>
        <a:xfrm>
          <a:off x="0" y="0"/>
          <a:ext cx="0" cy="0"/>
          <a:chOff x="0" y="0"/>
          <a:chExt cx="0" cy="0"/>
        </a:xfrm>
      </p:grpSpPr>
      <p:sp>
        <p:nvSpPr>
          <p:cNvPr id="43" name="Google Shape;43;g27884b107a2_0_115"/>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marR="0" lvl="0" algn="ctr" rtl="0">
              <a:lnSpc>
                <a:spcPct val="90000"/>
              </a:lnSpc>
              <a:spcBef>
                <a:spcPts val="0"/>
              </a:spcBef>
              <a:spcAft>
                <a:spcPts val="0"/>
              </a:spcAft>
              <a:buClr>
                <a:schemeClr val="dk1"/>
              </a:buClr>
              <a:buSzPts val="6000"/>
              <a:buFont typeface="Calibri"/>
              <a:buChar char="●"/>
              <a:defRPr sz="60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 name="Google Shape;44;g27884b107a2_0_115"/>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rgbClr val="000000"/>
                </a:solidFill>
                <a:latin typeface="Aharoni"/>
                <a:ea typeface="Aharoni"/>
                <a:cs typeface="Aharoni"/>
                <a:sym typeface="Aharon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rgbClr val="000000"/>
                </a:solidFill>
                <a:latin typeface="Arial"/>
                <a:ea typeface="Arial"/>
                <a:cs typeface="Arial"/>
                <a:sym typeface="Arial"/>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rgbClr val="000000"/>
                </a:solidFill>
                <a:latin typeface="Arial"/>
                <a:ea typeface="Arial"/>
                <a:cs typeface="Arial"/>
                <a:sym typeface="Arial"/>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9pPr>
          </a:lstStyle>
          <a:p>
            <a:endParaRPr/>
          </a:p>
        </p:txBody>
      </p:sp>
      <p:sp>
        <p:nvSpPr>
          <p:cNvPr id="45" name="Google Shape;45;g27884b107a2_0_11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g27884b107a2_0_11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g27884b107a2_0_11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
        <p:cNvGrpSpPr/>
        <p:nvPr/>
      </p:nvGrpSpPr>
      <p:grpSpPr>
        <a:xfrm>
          <a:off x="0" y="0"/>
          <a:ext cx="0" cy="0"/>
          <a:chOff x="0" y="0"/>
          <a:chExt cx="0" cy="0"/>
        </a:xfrm>
      </p:grpSpPr>
      <p:sp>
        <p:nvSpPr>
          <p:cNvPr id="19" name="Google Shape;19;p41"/>
          <p:cNvSpPr>
            <a:spLocks noGrp="1"/>
          </p:cNvSpPr>
          <p:nvPr>
            <p:ph type="pic" idx="2"/>
          </p:nvPr>
        </p:nvSpPr>
        <p:spPr>
          <a:xfrm>
            <a:off x="1" y="0"/>
            <a:ext cx="12192000" cy="6858000"/>
          </a:xfrm>
          <a:prstGeom prst="rect">
            <a:avLst/>
          </a:prstGeom>
          <a:noFill/>
          <a:ln>
            <a:noFill/>
          </a:ln>
        </p:spPr>
      </p:sp>
      <p:sp>
        <p:nvSpPr>
          <p:cNvPr id="2" name="Google Shape;14;p38">
            <a:extLst>
              <a:ext uri="{FF2B5EF4-FFF2-40B4-BE49-F238E27FC236}">
                <a16:creationId xmlns:a16="http://schemas.microsoft.com/office/drawing/2014/main" id="{F1297DBC-90BB-B4E6-5D35-1E9745CE120C}"/>
              </a:ext>
            </a:extLst>
          </p:cNvPr>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2933733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E0C1"/>
        </a:solidFill>
        <a:effectLst/>
      </p:bgPr>
    </p:bg>
    <p:spTree>
      <p:nvGrpSpPr>
        <p:cNvPr id="1" name="Shape 9"/>
        <p:cNvGrpSpPr/>
        <p:nvPr/>
      </p:nvGrpSpPr>
      <p:grpSpPr>
        <a:xfrm>
          <a:off x="0" y="0"/>
          <a:ext cx="0" cy="0"/>
          <a:chOff x="0" y="0"/>
          <a:chExt cx="0" cy="0"/>
        </a:xfrm>
      </p:grpSpPr>
      <p:sp>
        <p:nvSpPr>
          <p:cNvPr id="10" name="Google Shape;10;p64"/>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a:solidFill>
                  <a:srgbClr val="7F7F7F"/>
                </a:solidFill>
                <a:latin typeface="Open Sans"/>
                <a:ea typeface="Open Sans"/>
                <a:cs typeface="Open Sans"/>
                <a:sym typeface="Open Sans"/>
              </a:rPr>
              <a:t>Dept EECE, GST Bengaluru</a:t>
            </a:r>
            <a:endParaRPr sz="1800" b="0" i="0" u="none" strike="noStrike" cap="none">
              <a:solidFill>
                <a:srgbClr val="7F7F7F"/>
              </a:solidFill>
              <a:latin typeface="Open Sans"/>
              <a:ea typeface="Open Sans"/>
              <a:cs typeface="Open Sans"/>
              <a:sym typeface="Open Sans"/>
            </a:endParaRPr>
          </a:p>
        </p:txBody>
      </p:sp>
      <p:pic>
        <p:nvPicPr>
          <p:cNvPr id="11" name="Google Shape;11;p64"/>
          <p:cNvPicPr preferRelativeResize="0"/>
          <p:nvPr userDrawn="1"/>
        </p:nvPicPr>
        <p:blipFill rotWithShape="1">
          <a:blip r:embed="rId11">
            <a:alphaModFix/>
          </a:blip>
          <a:srcRect/>
          <a:stretch/>
        </p:blipFill>
        <p:spPr>
          <a:xfrm>
            <a:off x="10545066" y="6107763"/>
            <a:ext cx="1432859" cy="61408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7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orient="horz" pos="799">
          <p15:clr>
            <a:srgbClr val="A4A3A4"/>
          </p15:clr>
        </p15:guide>
        <p15:guide id="4" orient="horz" pos="346">
          <p15:clr>
            <a:srgbClr val="A4A3A4"/>
          </p15:clr>
        </p15:guide>
        <p15:guide id="5" orient="horz" pos="1253">
          <p15:clr>
            <a:srgbClr val="A4A3A4"/>
          </p15:clr>
        </p15:guide>
        <p15:guide id="6" orient="horz" pos="1706">
          <p15:clr>
            <a:srgbClr val="A4A3A4"/>
          </p15:clr>
        </p15:guide>
        <p15:guide id="7" orient="horz" pos="2614">
          <p15:clr>
            <a:srgbClr val="A4A3A4"/>
          </p15:clr>
        </p15:guide>
        <p15:guide id="8" orient="horz" pos="3067">
          <p15:clr>
            <a:srgbClr val="A4A3A4"/>
          </p15:clr>
        </p15:guide>
        <p15:guide id="9" orient="horz" pos="3521">
          <p15:clr>
            <a:srgbClr val="A4A3A4"/>
          </p15:clr>
        </p15:guide>
        <p15:guide id="10" orient="horz" pos="3974">
          <p15:clr>
            <a:srgbClr val="A4A3A4"/>
          </p15:clr>
        </p15:guide>
        <p15:guide id="11" pos="4294">
          <p15:clr>
            <a:srgbClr val="A4A3A4"/>
          </p15:clr>
        </p15:guide>
        <p15:guide id="12" pos="4747">
          <p15:clr>
            <a:srgbClr val="A4A3A4"/>
          </p15:clr>
        </p15:guide>
        <p15:guide id="13" pos="211">
          <p15:clr>
            <a:srgbClr val="A4A3A4"/>
          </p15:clr>
        </p15:guide>
        <p15:guide id="14" pos="665">
          <p15:clr>
            <a:srgbClr val="A4A3A4"/>
          </p15:clr>
        </p15:guide>
        <p15:guide id="15" pos="1118">
          <p15:clr>
            <a:srgbClr val="A4A3A4"/>
          </p15:clr>
        </p15:guide>
        <p15:guide id="16" pos="1572">
          <p15:clr>
            <a:srgbClr val="A4A3A4"/>
          </p15:clr>
        </p15:guide>
        <p15:guide id="17" pos="2026">
          <p15:clr>
            <a:srgbClr val="A4A3A4"/>
          </p15:clr>
        </p15:guide>
        <p15:guide id="18" pos="2479">
          <p15:clr>
            <a:srgbClr val="A4A3A4"/>
          </p15:clr>
        </p15:guide>
        <p15:guide id="19" pos="2933">
          <p15:clr>
            <a:srgbClr val="A4A3A4"/>
          </p15:clr>
        </p15:guide>
        <p15:guide id="20" pos="3386">
          <p15:clr>
            <a:srgbClr val="A4A3A4"/>
          </p15:clr>
        </p15:guide>
        <p15:guide id="21" pos="5201">
          <p15:clr>
            <a:srgbClr val="A4A3A4"/>
          </p15:clr>
        </p15:guide>
        <p15:guide id="22" pos="5654">
          <p15:clr>
            <a:srgbClr val="A4A3A4"/>
          </p15:clr>
        </p15:guide>
        <p15:guide id="23" pos="6108">
          <p15:clr>
            <a:srgbClr val="A4A3A4"/>
          </p15:clr>
        </p15:guide>
        <p15:guide id="24" pos="6562">
          <p15:clr>
            <a:srgbClr val="A4A3A4"/>
          </p15:clr>
        </p15:guide>
        <p15:guide id="25" pos="7015">
          <p15:clr>
            <a:srgbClr val="A4A3A4"/>
          </p15:clr>
        </p15:guide>
        <p15:guide id="26" pos="7469">
          <p15:clr>
            <a:srgbClr val="A4A3A4"/>
          </p15:clr>
        </p15:guide>
        <p15:guide id="27" pos="347">
          <p15:clr>
            <a:srgbClr val="F26B43"/>
          </p15:clr>
        </p15:guide>
        <p15:guide id="28" pos="733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jpg"/><Relationship Id="rId7" Type="http://schemas.openxmlformats.org/officeDocument/2006/relationships/image" Target="../media/image20.jp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g"/><Relationship Id="rId10" Type="http://schemas.openxmlformats.org/officeDocument/2006/relationships/image" Target="../media/image23.jpg"/><Relationship Id="rId4" Type="http://schemas.openxmlformats.org/officeDocument/2006/relationships/image" Target="../media/image17.jpg"/><Relationship Id="rId9" Type="http://schemas.openxmlformats.org/officeDocument/2006/relationships/image" Target="../media/image22.jpg"/></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srsRAN/srsRAN_Project" TargetMode="External"/><Relationship Id="rId7" Type="http://schemas.openxmlformats.org/officeDocument/2006/relationships/hyperlink" Target="https://www.ettus.com/all-products/usrp-n321/" TargetMode="External"/><Relationship Id="rId2" Type="http://schemas.openxmlformats.org/officeDocument/2006/relationships/hyperlink" Target="https://github.com/open5gs/open5gs" TargetMode="External"/><Relationship Id="rId1" Type="http://schemas.openxmlformats.org/officeDocument/2006/relationships/slideLayout" Target="../slideLayouts/slideLayout2.xml"/><Relationship Id="rId6" Type="http://schemas.openxmlformats.org/officeDocument/2006/relationships/hyperlink" Target="https://wiki.gnuradio.org/index.php/Tutorials" TargetMode="External"/><Relationship Id="rId5" Type="http://schemas.openxmlformats.org/officeDocument/2006/relationships/hyperlink" Target="https://github.com/EttusResearch/uhd" TargetMode="External"/><Relationship Id="rId4" Type="http://schemas.openxmlformats.org/officeDocument/2006/relationships/hyperlink" Target="https://github.com/grafana/grafana"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2AE9A7-FBD8-C9FF-7958-4AF112522506}"/>
              </a:ext>
            </a:extLst>
          </p:cNvPr>
          <p:cNvSpPr>
            <a:spLocks noGrp="1"/>
          </p:cNvSpPr>
          <p:nvPr>
            <p:ph type="sldNum" idx="4294967295"/>
          </p:nvPr>
        </p:nvSpPr>
        <p:spPr>
          <a:xfrm>
            <a:off x="11460163" y="6218238"/>
            <a:ext cx="731837" cy="523875"/>
          </a:xfrm>
          <a:prstGeom prst="rect">
            <a:avLst/>
          </a:prstGeom>
        </p:spPr>
        <p:txBody>
          <a:bodyPr/>
          <a:lstStyle/>
          <a:p>
            <a:pPr marL="0" lvl="0" indent="0" algn="r" rtl="0">
              <a:spcBef>
                <a:spcPts val="0"/>
              </a:spcBef>
              <a:spcAft>
                <a:spcPts val="0"/>
              </a:spcAft>
              <a:buNone/>
            </a:pPr>
            <a:fld id="{00000000-1234-1234-1234-123412341234}" type="slidenum">
              <a:rPr lang="en-US" smtClean="0"/>
              <a:t>1</a:t>
            </a:fld>
            <a:endParaRPr lang="en-US"/>
          </a:p>
        </p:txBody>
      </p:sp>
      <p:pic>
        <p:nvPicPr>
          <p:cNvPr id="5" name="Google Shape;87;p1">
            <a:extLst>
              <a:ext uri="{FF2B5EF4-FFF2-40B4-BE49-F238E27FC236}">
                <a16:creationId xmlns:a16="http://schemas.microsoft.com/office/drawing/2014/main" id="{AD01CF2C-8332-E700-171E-F6425D2B2D23}"/>
              </a:ext>
            </a:extLst>
          </p:cNvPr>
          <p:cNvPicPr preferRelativeResize="0"/>
          <p:nvPr/>
        </p:nvPicPr>
        <p:blipFill rotWithShape="1">
          <a:blip r:embed="rId2">
            <a:alphaModFix amt="20000"/>
          </a:blip>
          <a:srcRect l="1514" r="2310" b="19493"/>
          <a:stretch/>
        </p:blipFill>
        <p:spPr>
          <a:xfrm>
            <a:off x="-1235" y="7409"/>
            <a:ext cx="12193235" cy="6734914"/>
          </a:xfrm>
          <a:prstGeom prst="rect">
            <a:avLst/>
          </a:prstGeom>
          <a:noFill/>
          <a:ln>
            <a:noFill/>
          </a:ln>
        </p:spPr>
      </p:pic>
      <p:sp>
        <p:nvSpPr>
          <p:cNvPr id="6" name="Google Shape;88;p1">
            <a:extLst>
              <a:ext uri="{FF2B5EF4-FFF2-40B4-BE49-F238E27FC236}">
                <a16:creationId xmlns:a16="http://schemas.microsoft.com/office/drawing/2014/main" id="{74F321D0-F3BA-5572-DBB4-C5E77739C8E5}"/>
              </a:ext>
            </a:extLst>
          </p:cNvPr>
          <p:cNvSpPr txBox="1"/>
          <p:nvPr/>
        </p:nvSpPr>
        <p:spPr>
          <a:xfrm>
            <a:off x="2904067" y="3157752"/>
            <a:ext cx="6383867"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i="0" u="none" strike="noStrike" cap="none" dirty="0">
                <a:solidFill>
                  <a:srgbClr val="007069"/>
                </a:solidFill>
                <a:latin typeface="Open Sans"/>
                <a:ea typeface="Open Sans"/>
                <a:cs typeface="Open Sans"/>
                <a:sym typeface="Open Sans"/>
              </a:rPr>
              <a:t>GITAM (Deemed-to-be) University</a:t>
            </a:r>
            <a:endParaRPr lang="en-US" sz="2800" dirty="0"/>
          </a:p>
        </p:txBody>
      </p:sp>
      <p:sp>
        <p:nvSpPr>
          <p:cNvPr id="11" name="Google Shape;93;p1">
            <a:extLst>
              <a:ext uri="{FF2B5EF4-FFF2-40B4-BE49-F238E27FC236}">
                <a16:creationId xmlns:a16="http://schemas.microsoft.com/office/drawing/2014/main" id="{5F318AA7-C96A-3AAD-7C94-E53133C5AD6C}"/>
              </a:ext>
            </a:extLst>
          </p:cNvPr>
          <p:cNvSpPr/>
          <p:nvPr/>
        </p:nvSpPr>
        <p:spPr>
          <a:xfrm>
            <a:off x="3060700" y="6331798"/>
            <a:ext cx="609600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rgbClr val="7F7F7F"/>
                </a:solidFill>
                <a:latin typeface="Montserrat Medium"/>
                <a:ea typeface="Montserrat Medium"/>
                <a:cs typeface="Montserrat Medium"/>
                <a:sym typeface="Montserrat Medium"/>
              </a:rPr>
              <a:t>www.gitam.edu</a:t>
            </a:r>
            <a:endParaRPr sz="1200" b="0" i="0" u="none" strike="noStrike" cap="none" dirty="0">
              <a:solidFill>
                <a:srgbClr val="7F7F7F"/>
              </a:solidFill>
              <a:latin typeface="Montserrat Medium"/>
              <a:ea typeface="Montserrat Medium"/>
              <a:cs typeface="Montserrat Medium"/>
              <a:sym typeface="Montserrat Medium"/>
            </a:endParaRPr>
          </a:p>
        </p:txBody>
      </p:sp>
      <p:grpSp>
        <p:nvGrpSpPr>
          <p:cNvPr id="12" name="Google Shape;94;p1">
            <a:extLst>
              <a:ext uri="{FF2B5EF4-FFF2-40B4-BE49-F238E27FC236}">
                <a16:creationId xmlns:a16="http://schemas.microsoft.com/office/drawing/2014/main" id="{27E17DC4-EBA4-36D1-CC55-FFAF1FD93FF1}"/>
              </a:ext>
            </a:extLst>
          </p:cNvPr>
          <p:cNvGrpSpPr/>
          <p:nvPr/>
        </p:nvGrpSpPr>
        <p:grpSpPr>
          <a:xfrm rot="2700000">
            <a:off x="5984712" y="4863953"/>
            <a:ext cx="231043" cy="225933"/>
            <a:chOff x="11087593" y="13905"/>
            <a:chExt cx="1085533" cy="1061509"/>
          </a:xfrm>
        </p:grpSpPr>
        <p:sp>
          <p:nvSpPr>
            <p:cNvPr id="13" name="Google Shape;95;p1">
              <a:extLst>
                <a:ext uri="{FF2B5EF4-FFF2-40B4-BE49-F238E27FC236}">
                  <a16:creationId xmlns:a16="http://schemas.microsoft.com/office/drawing/2014/main" id="{AE7092A2-B102-1273-6C25-E1736799EF72}"/>
                </a:ext>
              </a:extLst>
            </p:cNvPr>
            <p:cNvSpPr/>
            <p:nvPr/>
          </p:nvSpPr>
          <p:spPr>
            <a:xfrm>
              <a:off x="11087593" y="548342"/>
              <a:ext cx="537028" cy="527072"/>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4" name="Google Shape;96;p1">
              <a:extLst>
                <a:ext uri="{FF2B5EF4-FFF2-40B4-BE49-F238E27FC236}">
                  <a16:creationId xmlns:a16="http://schemas.microsoft.com/office/drawing/2014/main" id="{CD50D2DC-2455-5951-3C5D-BB02F217709E}"/>
                </a:ext>
              </a:extLst>
            </p:cNvPr>
            <p:cNvSpPr/>
            <p:nvPr/>
          </p:nvSpPr>
          <p:spPr>
            <a:xfrm>
              <a:off x="11636098" y="13905"/>
              <a:ext cx="537028" cy="527079"/>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sp>
        <p:nvSpPr>
          <p:cNvPr id="16" name="Google Shape;104;p1">
            <a:extLst>
              <a:ext uri="{FF2B5EF4-FFF2-40B4-BE49-F238E27FC236}">
                <a16:creationId xmlns:a16="http://schemas.microsoft.com/office/drawing/2014/main" id="{C323D64D-BE3D-E115-33E9-192C329B4C2B}"/>
              </a:ext>
            </a:extLst>
          </p:cNvPr>
          <p:cNvSpPr/>
          <p:nvPr/>
        </p:nvSpPr>
        <p:spPr>
          <a:xfrm>
            <a:off x="2904067" y="4049594"/>
            <a:ext cx="60960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Montserrat Medium"/>
                <a:ea typeface="Montserrat Medium"/>
                <a:cs typeface="Montserrat Medium"/>
                <a:sym typeface="Montserrat Medium"/>
              </a:rPr>
              <a:t>Department of Electrical Electronics and Communication Engineering</a:t>
            </a:r>
            <a:endParaRPr sz="1800" b="1" i="0" u="none" strike="noStrike" cap="none" dirty="0">
              <a:solidFill>
                <a:schemeClr val="dk1"/>
              </a:solidFill>
              <a:latin typeface="Arial"/>
              <a:ea typeface="Arial"/>
              <a:cs typeface="Arial"/>
              <a:sym typeface="Arial"/>
            </a:endParaRPr>
          </a:p>
        </p:txBody>
      </p:sp>
      <p:sp>
        <p:nvSpPr>
          <p:cNvPr id="17" name="Google Shape;105;p1">
            <a:extLst>
              <a:ext uri="{FF2B5EF4-FFF2-40B4-BE49-F238E27FC236}">
                <a16:creationId xmlns:a16="http://schemas.microsoft.com/office/drawing/2014/main" id="{C9CF77E4-28A7-270F-8F1A-AFD4E8DCECCF}"/>
              </a:ext>
            </a:extLst>
          </p:cNvPr>
          <p:cNvSpPr/>
          <p:nvPr/>
        </p:nvSpPr>
        <p:spPr>
          <a:xfrm>
            <a:off x="9156700" y="5791918"/>
            <a:ext cx="292694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Arial"/>
              <a:ea typeface="Arial"/>
              <a:cs typeface="Arial"/>
              <a:sym typeface="Arial"/>
            </a:endParaRPr>
          </a:p>
        </p:txBody>
      </p:sp>
      <p:sp>
        <p:nvSpPr>
          <p:cNvPr id="19" name="Google Shape;111;p1">
            <a:extLst>
              <a:ext uri="{FF2B5EF4-FFF2-40B4-BE49-F238E27FC236}">
                <a16:creationId xmlns:a16="http://schemas.microsoft.com/office/drawing/2014/main" id="{037B6323-B919-404C-9A53-E2D1EEBBC29E}"/>
              </a:ext>
            </a:extLst>
          </p:cNvPr>
          <p:cNvSpPr/>
          <p:nvPr/>
        </p:nvSpPr>
        <p:spPr>
          <a:xfrm>
            <a:off x="104966" y="5185525"/>
            <a:ext cx="3907894" cy="1169511"/>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Team: </a:t>
            </a:r>
          </a:p>
          <a:p>
            <a:pPr marL="285750" marR="0" lvl="0" indent="-285750" rtl="0">
              <a:lnSpc>
                <a:spcPct val="100000"/>
              </a:lnSpc>
              <a:spcBef>
                <a:spcPct val="0"/>
              </a:spcBef>
              <a:spcAft>
                <a:spcPct val="0"/>
              </a:spcAft>
              <a:buClr>
                <a:srgbClr val="000000"/>
              </a:buClr>
              <a:buSzPts val="1400"/>
              <a:buFont typeface="Arial" pitchFamily="34" charset="0"/>
              <a:buChar char="•"/>
            </a:pPr>
            <a:r>
              <a:rPr lang="en-IN" b="1" dirty="0">
                <a:solidFill>
                  <a:schemeClr val="dk1"/>
                </a:solidFill>
                <a:latin typeface="Times New Roman" panose="02020603050405020304" pitchFamily="18" charset="0"/>
                <a:cs typeface="Times New Roman" panose="02020603050405020304" pitchFamily="18" charset="0"/>
                <a:sym typeface="Montserrat Medium"/>
              </a:rPr>
              <a:t>BU21EECE0100361 (P. Prudvi reddy )</a:t>
            </a:r>
          </a:p>
          <a:p>
            <a:pPr marL="285750" marR="0" lvl="0" indent="-285750" rtl="0">
              <a:lnSpc>
                <a:spcPct val="100000"/>
              </a:lnSpc>
              <a:spcBef>
                <a:spcPct val="0"/>
              </a:spcBef>
              <a:spcAft>
                <a:spcPct val="0"/>
              </a:spcAft>
              <a:buClr>
                <a:srgbClr val="000000"/>
              </a:buClr>
              <a:buSzPts val="1400"/>
              <a:buFont typeface="Arial" pitchFamily="34" charset="0"/>
              <a:buChar char="•"/>
            </a:pPr>
            <a:r>
              <a:rPr lang="en-IN" b="1" dirty="0">
                <a:solidFill>
                  <a:schemeClr val="dk1"/>
                </a:solidFill>
                <a:latin typeface="Times New Roman" panose="02020603050405020304" pitchFamily="18" charset="0"/>
                <a:cs typeface="Times New Roman" panose="02020603050405020304" pitchFamily="18" charset="0"/>
                <a:sym typeface="Montserrat Medium"/>
              </a:rPr>
              <a:t>BU21EECE0100391 (MC. Mokshith )</a:t>
            </a:r>
          </a:p>
          <a:p>
            <a:pPr marL="285750" marR="0" lvl="0" indent="-285750" rtl="0">
              <a:lnSpc>
                <a:spcPct val="100000"/>
              </a:lnSpc>
              <a:spcBef>
                <a:spcPct val="0"/>
              </a:spcBef>
              <a:spcAft>
                <a:spcPct val="0"/>
              </a:spcAft>
              <a:buClr>
                <a:srgbClr val="000000"/>
              </a:buClr>
              <a:buSzPts val="1400"/>
              <a:buFont typeface="Arial" pitchFamily="34" charset="0"/>
              <a:buChar char="•"/>
            </a:pPr>
            <a:r>
              <a:rPr lang="en-IN" b="1" dirty="0">
                <a:solidFill>
                  <a:schemeClr val="dk1"/>
                </a:solidFill>
                <a:latin typeface="Times New Roman" panose="02020603050405020304" pitchFamily="18" charset="0"/>
                <a:cs typeface="Times New Roman" panose="02020603050405020304" pitchFamily="18" charset="0"/>
                <a:sym typeface="Montserrat Medium"/>
              </a:rPr>
              <a:t>BU21EECE0100377 (B. Gopal )</a:t>
            </a: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endParaRPr sz="1400" b="1" i="0" u="none" strike="noStrike" cap="none" dirty="0">
              <a:solidFill>
                <a:schemeClr val="dk1"/>
              </a:solidFill>
              <a:latin typeface="Arial"/>
              <a:ea typeface="Arial"/>
              <a:cs typeface="Arial"/>
              <a:sym typeface="Arial"/>
            </a:endParaRPr>
          </a:p>
        </p:txBody>
      </p:sp>
      <p:sp>
        <p:nvSpPr>
          <p:cNvPr id="20" name="Google Shape;111;p1">
            <a:extLst>
              <a:ext uri="{FF2B5EF4-FFF2-40B4-BE49-F238E27FC236}">
                <a16:creationId xmlns:a16="http://schemas.microsoft.com/office/drawing/2014/main" id="{663FF154-6303-06EF-099B-905F19C206B2}"/>
              </a:ext>
            </a:extLst>
          </p:cNvPr>
          <p:cNvSpPr/>
          <p:nvPr/>
        </p:nvSpPr>
        <p:spPr>
          <a:xfrm>
            <a:off x="9148055" y="4905217"/>
            <a:ext cx="2926946" cy="1169511"/>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Mentor: </a:t>
            </a:r>
          </a:p>
          <a:p>
            <a:pPr marL="285750" marR="0" lvl="0" indent="-285750" rtl="0">
              <a:lnSpc>
                <a:spcPct val="100000"/>
              </a:lnSpc>
              <a:spcBef>
                <a:spcPts val="0"/>
              </a:spcBef>
              <a:spcAft>
                <a:spcPts val="0"/>
              </a:spcAft>
              <a:buClr>
                <a:srgbClr val="000000"/>
              </a:buClr>
              <a:buSzPts val="1400"/>
              <a:buFont typeface="Arial" panose="020B0604020202020204" pitchFamily="34" charset="0"/>
              <a:buChar char="•"/>
            </a:pPr>
            <a:r>
              <a:rPr lang="en-US" altLang="zh-CN" sz="1400" b="1" baseline="0" dirty="0">
                <a:latin typeface="Montserrat Medium" panose="00000600000000000000" pitchFamily="2" charset="0"/>
                <a:ea typeface="SimSun" pitchFamily="2" charset="-122"/>
                <a:cs typeface="Poppins" panose="00000500000000000000" pitchFamily="2" charset="0"/>
              </a:rPr>
              <a:t>Dr. T Nagarjuna</a:t>
            </a:r>
          </a:p>
          <a:p>
            <a:pPr marR="0" lvl="0" algn="ctr" rtl="0">
              <a:lnSpc>
                <a:spcPct val="100000"/>
              </a:lnSpc>
              <a:spcBef>
                <a:spcPts val="0"/>
              </a:spcBef>
              <a:spcAft>
                <a:spcPts val="0"/>
              </a:spcAft>
              <a:buClr>
                <a:srgbClr val="000000"/>
              </a:buClr>
              <a:buSzPts val="1400"/>
            </a:pPr>
            <a:r>
              <a:rPr lang="en-US" sz="1400" b="1" i="0" u="none" strike="noStrike" cap="none" dirty="0">
                <a:solidFill>
                  <a:schemeClr val="dk1"/>
                </a:solidFill>
                <a:latin typeface="Montserrat Medium"/>
                <a:ea typeface="Arial"/>
                <a:cs typeface="Arial"/>
                <a:sym typeface="Montserrat Medium"/>
              </a:rPr>
              <a:t> </a:t>
            </a:r>
          </a:p>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In-charge: </a:t>
            </a:r>
          </a:p>
          <a:p>
            <a:pPr marL="285750" marR="0" lvl="0" indent="-285750" rtl="0">
              <a:lnSpc>
                <a:spcPct val="100000"/>
              </a:lnSpc>
              <a:spcBef>
                <a:spcPts val="0"/>
              </a:spcBef>
              <a:spcAft>
                <a:spcPts val="0"/>
              </a:spcAft>
              <a:buClr>
                <a:srgbClr val="000000"/>
              </a:buClr>
              <a:buSzPts val="1400"/>
              <a:buFont typeface="Arial" panose="020B0604020202020204" pitchFamily="34" charset="0"/>
              <a:buChar char="•"/>
            </a:pPr>
            <a:r>
              <a:rPr lang="en-IN" b="1" i="0" dirty="0">
                <a:solidFill>
                  <a:srgbClr val="222222"/>
                </a:solidFill>
                <a:effectLst/>
                <a:latin typeface="Montserrat Medium" panose="00000600000000000000" pitchFamily="2" charset="0"/>
              </a:rPr>
              <a:t>Dr. Pankaj Kandhway</a:t>
            </a:r>
            <a:endParaRPr lang="en-US" b="1" i="0" u="none" strike="noStrike" cap="none" dirty="0">
              <a:solidFill>
                <a:schemeClr val="dk1"/>
              </a:solidFill>
              <a:latin typeface="Montserrat Medium" panose="00000600000000000000" pitchFamily="2" charset="0"/>
              <a:sym typeface="Arial"/>
            </a:endParaRPr>
          </a:p>
        </p:txBody>
      </p:sp>
      <p:pic>
        <p:nvPicPr>
          <p:cNvPr id="21" name="Google Shape;67;p1">
            <a:extLst>
              <a:ext uri="{FF2B5EF4-FFF2-40B4-BE49-F238E27FC236}">
                <a16:creationId xmlns:a16="http://schemas.microsoft.com/office/drawing/2014/main" id="{14559E83-6276-698C-A2DC-9D1D6C0E44CD}"/>
              </a:ext>
            </a:extLst>
          </p:cNvPr>
          <p:cNvPicPr preferRelativeResize="0"/>
          <p:nvPr/>
        </p:nvPicPr>
        <p:blipFill rotWithShape="1">
          <a:blip r:embed="rId3">
            <a:alphaModFix/>
          </a:blip>
          <a:srcRect/>
          <a:stretch/>
        </p:blipFill>
        <p:spPr>
          <a:xfrm>
            <a:off x="4601352" y="1778687"/>
            <a:ext cx="2674631" cy="1245671"/>
          </a:xfrm>
          <a:prstGeom prst="rect">
            <a:avLst/>
          </a:prstGeom>
          <a:noFill/>
          <a:ln>
            <a:noFill/>
          </a:ln>
        </p:spPr>
      </p:pic>
      <p:sp>
        <p:nvSpPr>
          <p:cNvPr id="22" name="Google Shape;88;p1">
            <a:extLst>
              <a:ext uri="{FF2B5EF4-FFF2-40B4-BE49-F238E27FC236}">
                <a16:creationId xmlns:a16="http://schemas.microsoft.com/office/drawing/2014/main" id="{8CF9D16E-FF17-2A50-8767-3A06BCEC2AD9}"/>
              </a:ext>
            </a:extLst>
          </p:cNvPr>
          <p:cNvSpPr txBox="1"/>
          <p:nvPr/>
        </p:nvSpPr>
        <p:spPr>
          <a:xfrm>
            <a:off x="2280730" y="133652"/>
            <a:ext cx="7733540" cy="954067"/>
          </a:xfrm>
          <a:prstGeom prst="rect">
            <a:avLst/>
          </a:prstGeom>
          <a:noFill/>
          <a:ln>
            <a:noFill/>
          </a:ln>
        </p:spPr>
        <p:txBody>
          <a:bodyPr spcFirstLastPara="1" wrap="square" lIns="91425" tIns="45700" rIns="91425" bIns="45700" anchor="t" anchorCtr="0">
            <a:spAutoFit/>
          </a:bodyPr>
          <a:lstStyle/>
          <a:p>
            <a:pPr algn="ctr" eaLnBrk="1" hangingPunct="1"/>
            <a:r>
              <a:rPr lang="en-US" altLang="zh-CN" sz="2800" b="1" baseline="0" dirty="0">
                <a:solidFill>
                  <a:srgbClr val="007069"/>
                </a:solidFill>
                <a:latin typeface="Poppins" panose="00000500000000000000" pitchFamily="2" charset="0"/>
                <a:ea typeface="SimSun" pitchFamily="2" charset="-122"/>
                <a:cs typeface="Poppins" panose="00000500000000000000" pitchFamily="2" charset="0"/>
              </a:rPr>
              <a:t>Realizing 5G ORAN with USRP N321: A Software – Defined Radio Approach</a:t>
            </a:r>
          </a:p>
        </p:txBody>
      </p:sp>
      <p:sp>
        <p:nvSpPr>
          <p:cNvPr id="23" name="Google Shape;88;p1">
            <a:extLst>
              <a:ext uri="{FF2B5EF4-FFF2-40B4-BE49-F238E27FC236}">
                <a16:creationId xmlns:a16="http://schemas.microsoft.com/office/drawing/2014/main" id="{D8F66EB9-9CBE-8ACD-E616-93A5AE55CF5C}"/>
              </a:ext>
            </a:extLst>
          </p:cNvPr>
          <p:cNvSpPr txBox="1"/>
          <p:nvPr/>
        </p:nvSpPr>
        <p:spPr>
          <a:xfrm>
            <a:off x="4106192" y="1072201"/>
            <a:ext cx="4005016"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i="0" u="none" strike="noStrike" cap="none" dirty="0">
                <a:solidFill>
                  <a:srgbClr val="007069"/>
                </a:solidFill>
                <a:latin typeface="Open Sans"/>
                <a:ea typeface="Open Sans"/>
                <a:cs typeface="Open Sans"/>
                <a:sym typeface="Open Sans"/>
              </a:rPr>
              <a:t>Review -</a:t>
            </a:r>
            <a:r>
              <a:rPr lang="en-US" sz="2000" b="1" dirty="0">
                <a:solidFill>
                  <a:srgbClr val="007069"/>
                </a:solidFill>
                <a:latin typeface="Open Sans"/>
                <a:ea typeface="Open Sans"/>
                <a:cs typeface="Open Sans"/>
                <a:sym typeface="Open Sans"/>
              </a:rPr>
              <a:t>2</a:t>
            </a:r>
            <a:r>
              <a:rPr lang="en-US" sz="2000" b="1" i="0" u="none" strike="noStrike" cap="none" dirty="0">
                <a:solidFill>
                  <a:srgbClr val="007069"/>
                </a:solidFill>
                <a:latin typeface="Open Sans"/>
                <a:ea typeface="Open Sans"/>
                <a:cs typeface="Open Sans"/>
                <a:sym typeface="Open Sans"/>
              </a:rPr>
              <a:t>: 7/2/25</a:t>
            </a:r>
            <a:endParaRPr lang="en-US" sz="2000" dirty="0"/>
          </a:p>
        </p:txBody>
      </p:sp>
      <p:sp>
        <p:nvSpPr>
          <p:cNvPr id="25" name="Google Shape;120;p76">
            <a:extLst>
              <a:ext uri="{FF2B5EF4-FFF2-40B4-BE49-F238E27FC236}">
                <a16:creationId xmlns:a16="http://schemas.microsoft.com/office/drawing/2014/main" id="{38A183C7-510B-0906-FECD-64BA2B628A0E}"/>
              </a:ext>
            </a:extLst>
          </p:cNvPr>
          <p:cNvSpPr/>
          <p:nvPr/>
        </p:nvSpPr>
        <p:spPr>
          <a:xfrm>
            <a:off x="133754" y="3194604"/>
            <a:ext cx="2432050" cy="468792"/>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1" i="0" u="none" strike="noStrike" cap="none" dirty="0">
                <a:solidFill>
                  <a:schemeClr val="lt1"/>
                </a:solidFill>
                <a:latin typeface="Verdana"/>
                <a:ea typeface="Verdana"/>
                <a:cs typeface="Verdana"/>
                <a:sym typeface="Verdana"/>
              </a:rPr>
              <a:t>AY 2021-25 </a:t>
            </a:r>
            <a:endParaRPr sz="900" b="1" i="0" u="none" strike="noStrike" cap="none" dirty="0">
              <a:solidFill>
                <a:srgbClr val="000000"/>
              </a:solidFill>
              <a:latin typeface="Arial"/>
              <a:ea typeface="Arial"/>
              <a:cs typeface="Arial"/>
              <a:sym typeface="Arial"/>
            </a:endParaRPr>
          </a:p>
        </p:txBody>
      </p:sp>
      <p:sp>
        <p:nvSpPr>
          <p:cNvPr id="26" name="Google Shape;120;p76">
            <a:extLst>
              <a:ext uri="{FF2B5EF4-FFF2-40B4-BE49-F238E27FC236}">
                <a16:creationId xmlns:a16="http://schemas.microsoft.com/office/drawing/2014/main" id="{B3C9655A-2680-CBD4-341A-460C55A63157}"/>
              </a:ext>
            </a:extLst>
          </p:cNvPr>
          <p:cNvSpPr/>
          <p:nvPr/>
        </p:nvSpPr>
        <p:spPr>
          <a:xfrm>
            <a:off x="9330722" y="3024359"/>
            <a:ext cx="2818489" cy="656574"/>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600" b="1" i="0" u="none" strike="noStrike" cap="none" dirty="0">
                <a:solidFill>
                  <a:schemeClr val="lt1"/>
                </a:solidFill>
                <a:latin typeface="Verdana"/>
                <a:ea typeface="Verdana"/>
                <a:cs typeface="Verdana"/>
                <a:sym typeface="Verdana"/>
              </a:rPr>
              <a:t>Major Project</a:t>
            </a:r>
          </a:p>
          <a:p>
            <a:pPr marL="0" marR="0" lvl="0" indent="0" algn="ctr" rtl="0">
              <a:lnSpc>
                <a:spcPct val="100000"/>
              </a:lnSpc>
              <a:spcBef>
                <a:spcPts val="0"/>
              </a:spcBef>
              <a:spcAft>
                <a:spcPts val="0"/>
              </a:spcAft>
              <a:buClr>
                <a:srgbClr val="000000"/>
              </a:buClr>
              <a:buSzPts val="3600"/>
              <a:buFont typeface="Arial"/>
              <a:buNone/>
            </a:pPr>
            <a:r>
              <a:rPr lang="en-US" sz="1600" b="1" i="0" u="none" strike="noStrike" cap="none" dirty="0">
                <a:solidFill>
                  <a:schemeClr val="lt1"/>
                </a:solidFill>
                <a:latin typeface="Verdana"/>
                <a:ea typeface="Verdana"/>
                <a:cs typeface="Verdana"/>
                <a:sym typeface="Verdana"/>
              </a:rPr>
              <a:t>Project ID: PROJ3999</a:t>
            </a:r>
          </a:p>
        </p:txBody>
      </p:sp>
    </p:spTree>
    <p:extLst>
      <p:ext uri="{BB962C8B-B14F-4D97-AF65-F5344CB8AC3E}">
        <p14:creationId xmlns:p14="http://schemas.microsoft.com/office/powerpoint/2010/main" val="2901330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F53F8-9556-4270-5B9D-9550237E944E}"/>
            </a:ext>
          </a:extLst>
        </p:cNvPr>
        <p:cNvGrpSpPr/>
        <p:nvPr/>
      </p:nvGrpSpPr>
      <p:grpSpPr>
        <a:xfrm>
          <a:off x="0" y="0"/>
          <a:ext cx="0" cy="0"/>
          <a:chOff x="0" y="0"/>
          <a:chExt cx="0" cy="0"/>
        </a:xfrm>
      </p:grpSpPr>
      <p:sp>
        <p:nvSpPr>
          <p:cNvPr id="12" name="Slide Number Placeholder 2">
            <a:extLst>
              <a:ext uri="{FF2B5EF4-FFF2-40B4-BE49-F238E27FC236}">
                <a16:creationId xmlns:a16="http://schemas.microsoft.com/office/drawing/2014/main" id="{5E283CA2-8940-67B8-32DB-40CB487C41AD}"/>
              </a:ext>
            </a:extLst>
          </p:cNvPr>
          <p:cNvSpPr>
            <a:spLocks noGrp="1"/>
          </p:cNvSpPr>
          <p:nvPr>
            <p:ph type="sldNum" idx="12"/>
          </p:nvPr>
        </p:nvSpPr>
        <p:spPr>
          <a:xfrm>
            <a:off x="9448799" y="6492875"/>
            <a:ext cx="2743200" cy="365125"/>
          </a:xfrm>
        </p:spPr>
        <p:txBody>
          <a:bodyPr/>
          <a:lstStyle/>
          <a:p>
            <a:pPr marL="0" lvl="0" indent="0" algn="r" rtl="0">
              <a:spcBef>
                <a:spcPts val="0"/>
              </a:spcBef>
              <a:spcAft>
                <a:spcPts val="0"/>
              </a:spcAft>
              <a:buNone/>
            </a:pPr>
            <a:fld id="{00000000-1234-1234-1234-123412341234}" type="slidenum">
              <a:rPr lang="en-US" smtClean="0"/>
              <a:t>10</a:t>
            </a:fld>
            <a:endParaRPr lang="en-US" dirty="0"/>
          </a:p>
        </p:txBody>
      </p:sp>
      <p:sp>
        <p:nvSpPr>
          <p:cNvPr id="13" name="Google Shape;125;p3">
            <a:extLst>
              <a:ext uri="{FF2B5EF4-FFF2-40B4-BE49-F238E27FC236}">
                <a16:creationId xmlns:a16="http://schemas.microsoft.com/office/drawing/2014/main" id="{5C9F64F1-6B66-1AD4-5C6E-EE7B64DB5413}"/>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Architecture  </a:t>
            </a:r>
            <a:endParaRPr dirty="0"/>
          </a:p>
        </p:txBody>
      </p:sp>
      <p:sp>
        <p:nvSpPr>
          <p:cNvPr id="14" name="Google Shape;125;p3">
            <a:extLst>
              <a:ext uri="{FF2B5EF4-FFF2-40B4-BE49-F238E27FC236}">
                <a16:creationId xmlns:a16="http://schemas.microsoft.com/office/drawing/2014/main" id="{097C70AB-B531-5F88-0706-7E61E6C21E28}"/>
              </a:ext>
            </a:extLst>
          </p:cNvPr>
          <p:cNvSpPr txBox="1"/>
          <p:nvPr/>
        </p:nvSpPr>
        <p:spPr>
          <a:xfrm>
            <a:off x="452284" y="757114"/>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Structural Diagram</a:t>
            </a:r>
            <a:r>
              <a:rPr lang="en-IN" sz="1200" dirty="0">
                <a:latin typeface="Verdana" panose="020B0604030504040204" pitchFamily="34" charset="0"/>
                <a:ea typeface="Verdana" panose="020B0604030504040204" pitchFamily="34" charset="0"/>
              </a:rPr>
              <a:t>  </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19" name="Picture 18">
            <a:extLst>
              <a:ext uri="{FF2B5EF4-FFF2-40B4-BE49-F238E27FC236}">
                <a16:creationId xmlns:a16="http://schemas.microsoft.com/office/drawing/2014/main" id="{43106175-842B-30AA-5DE3-53D3D03B32EF}"/>
              </a:ext>
            </a:extLst>
          </p:cNvPr>
          <p:cNvPicPr>
            <a:picLocks noChangeAspect="1"/>
          </p:cNvPicPr>
          <p:nvPr/>
        </p:nvPicPr>
        <p:blipFill>
          <a:blip r:embed="rId2"/>
          <a:stretch>
            <a:fillRect/>
          </a:stretch>
        </p:blipFill>
        <p:spPr>
          <a:xfrm>
            <a:off x="6334662" y="2934969"/>
            <a:ext cx="5284380" cy="3082114"/>
          </a:xfrm>
          <a:prstGeom prst="rect">
            <a:avLst/>
          </a:prstGeom>
        </p:spPr>
      </p:pic>
      <p:pic>
        <p:nvPicPr>
          <p:cNvPr id="21" name="Picture 20">
            <a:extLst>
              <a:ext uri="{FF2B5EF4-FFF2-40B4-BE49-F238E27FC236}">
                <a16:creationId xmlns:a16="http://schemas.microsoft.com/office/drawing/2014/main" id="{2F5E24C0-4CBE-0AFD-C1BD-202EE1264D02}"/>
              </a:ext>
            </a:extLst>
          </p:cNvPr>
          <p:cNvPicPr>
            <a:picLocks noChangeAspect="1"/>
          </p:cNvPicPr>
          <p:nvPr/>
        </p:nvPicPr>
        <p:blipFill>
          <a:blip r:embed="rId3"/>
          <a:stretch>
            <a:fillRect/>
          </a:stretch>
        </p:blipFill>
        <p:spPr>
          <a:xfrm>
            <a:off x="5828386" y="644669"/>
            <a:ext cx="6296932" cy="1918745"/>
          </a:xfrm>
          <a:prstGeom prst="rect">
            <a:avLst/>
          </a:prstGeom>
        </p:spPr>
      </p:pic>
      <p:pic>
        <p:nvPicPr>
          <p:cNvPr id="23" name="Picture 22">
            <a:extLst>
              <a:ext uri="{FF2B5EF4-FFF2-40B4-BE49-F238E27FC236}">
                <a16:creationId xmlns:a16="http://schemas.microsoft.com/office/drawing/2014/main" id="{3749DEEE-3008-9C92-3779-7A73EB92D59A}"/>
              </a:ext>
            </a:extLst>
          </p:cNvPr>
          <p:cNvPicPr>
            <a:picLocks noChangeAspect="1"/>
          </p:cNvPicPr>
          <p:nvPr/>
        </p:nvPicPr>
        <p:blipFill>
          <a:blip r:embed="rId4"/>
          <a:stretch>
            <a:fillRect/>
          </a:stretch>
        </p:blipFill>
        <p:spPr>
          <a:xfrm>
            <a:off x="115843" y="2650931"/>
            <a:ext cx="6142887" cy="2884630"/>
          </a:xfrm>
          <a:prstGeom prst="rect">
            <a:avLst/>
          </a:prstGeom>
        </p:spPr>
      </p:pic>
    </p:spTree>
    <p:extLst>
      <p:ext uri="{BB962C8B-B14F-4D97-AF65-F5344CB8AC3E}">
        <p14:creationId xmlns:p14="http://schemas.microsoft.com/office/powerpoint/2010/main" val="1869460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C5A842E9-53FB-0019-05F3-BA5BA0AC4B30}"/>
              </a:ext>
            </a:extLst>
          </p:cNvPr>
          <p:cNvSpPr txBox="1">
            <a:spLocks/>
          </p:cNvSpPr>
          <p:nvPr/>
        </p:nvSpPr>
        <p:spPr>
          <a:xfrm>
            <a:off x="9448799" y="649287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US" smtClean="0"/>
              <a:pPr algn="r"/>
              <a:t>11</a:t>
            </a:fld>
            <a:endParaRPr lang="en-US" dirty="0"/>
          </a:p>
        </p:txBody>
      </p:sp>
      <p:sp>
        <p:nvSpPr>
          <p:cNvPr id="3" name="Google Shape;125;p3">
            <a:extLst>
              <a:ext uri="{FF2B5EF4-FFF2-40B4-BE49-F238E27FC236}">
                <a16:creationId xmlns:a16="http://schemas.microsoft.com/office/drawing/2014/main" id="{819E70AC-BA6B-E93F-1700-8DB1EC4E8B98}"/>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Architecture  </a:t>
            </a:r>
            <a:endParaRPr dirty="0"/>
          </a:p>
        </p:txBody>
      </p:sp>
      <p:sp>
        <p:nvSpPr>
          <p:cNvPr id="4" name="Google Shape;125;p3">
            <a:extLst>
              <a:ext uri="{FF2B5EF4-FFF2-40B4-BE49-F238E27FC236}">
                <a16:creationId xmlns:a16="http://schemas.microsoft.com/office/drawing/2014/main" id="{E03096DA-6820-F2FD-AE39-8FD1BDBD338D}"/>
              </a:ext>
            </a:extLst>
          </p:cNvPr>
          <p:cNvSpPr txBox="1"/>
          <p:nvPr/>
        </p:nvSpPr>
        <p:spPr>
          <a:xfrm>
            <a:off x="216311" y="726132"/>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Behaviour Diagram</a:t>
            </a:r>
          </a:p>
          <a:p>
            <a:pPr marL="0" marR="0" lvl="0" indent="0" rtl="0">
              <a:lnSpc>
                <a:spcPct val="100000"/>
              </a:lnSpc>
              <a:spcBef>
                <a:spcPts val="0"/>
              </a:spcBef>
              <a:spcAft>
                <a:spcPts val="0"/>
              </a:spcAft>
              <a:buNone/>
            </a:pPr>
            <a:r>
              <a:rPr lang="en-IN" sz="1200" dirty="0">
                <a:latin typeface="Verdana" panose="020B0604030504040204" pitchFamily="34" charset="0"/>
                <a:ea typeface="Verdana" panose="020B0604030504040204" pitchFamily="34" charset="0"/>
              </a:rPr>
              <a:t>  </a:t>
            </a:r>
          </a:p>
          <a:p>
            <a:pPr marL="0" marR="0" lvl="0" indent="0" rtl="0">
              <a:lnSpc>
                <a:spcPct val="100000"/>
              </a:lnSpc>
              <a:spcBef>
                <a:spcPts val="0"/>
              </a:spcBef>
              <a:spcAft>
                <a:spcPts val="0"/>
              </a:spcAft>
              <a:buNone/>
            </a:pPr>
            <a:r>
              <a:rPr lang="en-IN" sz="1200" dirty="0">
                <a:latin typeface="Verdana" panose="020B0604030504040204" pitchFamily="34" charset="0"/>
                <a:ea typeface="Verdana" panose="020B0604030504040204" pitchFamily="34" charset="0"/>
              </a:rPr>
              <a:t> </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9" name="Picture 8">
            <a:extLst>
              <a:ext uri="{FF2B5EF4-FFF2-40B4-BE49-F238E27FC236}">
                <a16:creationId xmlns:a16="http://schemas.microsoft.com/office/drawing/2014/main" id="{3705FC95-5530-965D-57CD-00755D86FAFF}"/>
              </a:ext>
            </a:extLst>
          </p:cNvPr>
          <p:cNvPicPr>
            <a:picLocks noChangeAspect="1"/>
          </p:cNvPicPr>
          <p:nvPr/>
        </p:nvPicPr>
        <p:blipFill>
          <a:blip r:embed="rId2"/>
          <a:stretch>
            <a:fillRect/>
          </a:stretch>
        </p:blipFill>
        <p:spPr>
          <a:xfrm>
            <a:off x="2622021" y="813634"/>
            <a:ext cx="7666051" cy="5318234"/>
          </a:xfrm>
          <a:prstGeom prst="rect">
            <a:avLst/>
          </a:prstGeom>
        </p:spPr>
      </p:pic>
    </p:spTree>
    <p:extLst>
      <p:ext uri="{BB962C8B-B14F-4D97-AF65-F5344CB8AC3E}">
        <p14:creationId xmlns:p14="http://schemas.microsoft.com/office/powerpoint/2010/main" val="29670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B5F1B2-CA12-A146-4BFF-8D8E9294ECEC}"/>
            </a:ext>
          </a:extLst>
        </p:cNvPr>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C9730F3D-3CA6-C3D7-2B9E-F811FE6AF639}"/>
              </a:ext>
            </a:extLst>
          </p:cNvPr>
          <p:cNvSpPr txBox="1">
            <a:spLocks/>
          </p:cNvSpPr>
          <p:nvPr/>
        </p:nvSpPr>
        <p:spPr>
          <a:xfrm>
            <a:off x="9448799" y="649287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US" smtClean="0"/>
              <a:pPr algn="r"/>
              <a:t>12</a:t>
            </a:fld>
            <a:endParaRPr lang="en-US" dirty="0"/>
          </a:p>
        </p:txBody>
      </p:sp>
      <p:sp>
        <p:nvSpPr>
          <p:cNvPr id="3" name="Google Shape;125;p3">
            <a:extLst>
              <a:ext uri="{FF2B5EF4-FFF2-40B4-BE49-F238E27FC236}">
                <a16:creationId xmlns:a16="http://schemas.microsoft.com/office/drawing/2014/main" id="{77A033B1-C112-C820-85EA-4590BB0C0A39}"/>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Architecture  </a:t>
            </a:r>
            <a:endParaRPr dirty="0"/>
          </a:p>
        </p:txBody>
      </p:sp>
      <p:sp>
        <p:nvSpPr>
          <p:cNvPr id="4" name="Google Shape;125;p3">
            <a:extLst>
              <a:ext uri="{FF2B5EF4-FFF2-40B4-BE49-F238E27FC236}">
                <a16:creationId xmlns:a16="http://schemas.microsoft.com/office/drawing/2014/main" id="{B9FA752A-AC98-D462-7B41-9F42E45E66F0}"/>
              </a:ext>
            </a:extLst>
          </p:cNvPr>
          <p:cNvSpPr txBox="1"/>
          <p:nvPr/>
        </p:nvSpPr>
        <p:spPr>
          <a:xfrm>
            <a:off x="216311" y="726132"/>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Behaviour Diagram</a:t>
            </a:r>
          </a:p>
          <a:p>
            <a:pPr marL="0" marR="0" lvl="0" indent="0" rtl="0">
              <a:lnSpc>
                <a:spcPct val="100000"/>
              </a:lnSpc>
              <a:spcBef>
                <a:spcPts val="0"/>
              </a:spcBef>
              <a:spcAft>
                <a:spcPts val="0"/>
              </a:spcAft>
              <a:buNone/>
            </a:pPr>
            <a:r>
              <a:rPr lang="en-IN" sz="1200" dirty="0">
                <a:latin typeface="Verdana" panose="020B0604030504040204" pitchFamily="34" charset="0"/>
                <a:ea typeface="Verdana" panose="020B0604030504040204" pitchFamily="34" charset="0"/>
              </a:rPr>
              <a:t>  </a:t>
            </a:r>
          </a:p>
          <a:p>
            <a:pPr marL="0" marR="0" lvl="0" indent="0" rtl="0">
              <a:lnSpc>
                <a:spcPct val="100000"/>
              </a:lnSpc>
              <a:spcBef>
                <a:spcPts val="0"/>
              </a:spcBef>
              <a:spcAft>
                <a:spcPts val="0"/>
              </a:spcAft>
              <a:buNone/>
            </a:pPr>
            <a:r>
              <a:rPr lang="en-IN" sz="1200" dirty="0">
                <a:latin typeface="Verdana" panose="020B0604030504040204" pitchFamily="34" charset="0"/>
                <a:ea typeface="Verdana" panose="020B0604030504040204" pitchFamily="34" charset="0"/>
              </a:rPr>
              <a:t> </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6" name="Picture 5">
            <a:extLst>
              <a:ext uri="{FF2B5EF4-FFF2-40B4-BE49-F238E27FC236}">
                <a16:creationId xmlns:a16="http://schemas.microsoft.com/office/drawing/2014/main" id="{6D3C58FA-5E80-99F1-A3E0-18917C08A73A}"/>
              </a:ext>
            </a:extLst>
          </p:cNvPr>
          <p:cNvPicPr>
            <a:picLocks noChangeAspect="1"/>
          </p:cNvPicPr>
          <p:nvPr/>
        </p:nvPicPr>
        <p:blipFill>
          <a:blip r:embed="rId2"/>
          <a:stretch>
            <a:fillRect/>
          </a:stretch>
        </p:blipFill>
        <p:spPr>
          <a:xfrm>
            <a:off x="108154" y="983226"/>
            <a:ext cx="11867535" cy="5034116"/>
          </a:xfrm>
          <a:prstGeom prst="rect">
            <a:avLst/>
          </a:prstGeom>
        </p:spPr>
      </p:pic>
    </p:spTree>
    <p:extLst>
      <p:ext uri="{BB962C8B-B14F-4D97-AF65-F5344CB8AC3E}">
        <p14:creationId xmlns:p14="http://schemas.microsoft.com/office/powerpoint/2010/main" val="729627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25;p3">
            <a:extLst>
              <a:ext uri="{FF2B5EF4-FFF2-40B4-BE49-F238E27FC236}">
                <a16:creationId xmlns:a16="http://schemas.microsoft.com/office/drawing/2014/main" id="{DB20A693-DAF6-90F8-E452-0AF12BA5AC45}"/>
              </a:ext>
            </a:extLst>
          </p:cNvPr>
          <p:cNvSpPr txBox="1"/>
          <p:nvPr/>
        </p:nvSpPr>
        <p:spPr>
          <a:xfrm>
            <a:off x="1164142" y="298700"/>
            <a:ext cx="10515600" cy="49385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r>
              <a:rPr lang="en-US" sz="2400" b="1" dirty="0">
                <a:latin typeface="Montserrat"/>
                <a:sym typeface="Montserrat"/>
              </a:rPr>
              <a:t>UE(User Equipment)  </a:t>
            </a:r>
            <a:endParaRPr dirty="0"/>
          </a:p>
        </p:txBody>
      </p:sp>
      <p:pic>
        <p:nvPicPr>
          <p:cNvPr id="3" name="Picture 2">
            <a:extLst>
              <a:ext uri="{FF2B5EF4-FFF2-40B4-BE49-F238E27FC236}">
                <a16:creationId xmlns:a16="http://schemas.microsoft.com/office/drawing/2014/main" id="{EB813F3D-7DBD-4E44-0DD8-FC0DCB532090}"/>
              </a:ext>
            </a:extLst>
          </p:cNvPr>
          <p:cNvPicPr>
            <a:picLocks noChangeAspect="1"/>
          </p:cNvPicPr>
          <p:nvPr/>
        </p:nvPicPr>
        <p:blipFill>
          <a:blip r:embed="rId2"/>
          <a:stretch>
            <a:fillRect/>
          </a:stretch>
        </p:blipFill>
        <p:spPr>
          <a:xfrm>
            <a:off x="509160" y="943844"/>
            <a:ext cx="1873888" cy="2401185"/>
          </a:xfrm>
          <a:prstGeom prst="rect">
            <a:avLst/>
          </a:prstGeom>
        </p:spPr>
      </p:pic>
      <p:pic>
        <p:nvPicPr>
          <p:cNvPr id="4" name="Picture 3">
            <a:extLst>
              <a:ext uri="{FF2B5EF4-FFF2-40B4-BE49-F238E27FC236}">
                <a16:creationId xmlns:a16="http://schemas.microsoft.com/office/drawing/2014/main" id="{9F4CE060-B0DF-AA09-4894-61478201E42F}"/>
              </a:ext>
            </a:extLst>
          </p:cNvPr>
          <p:cNvPicPr>
            <a:picLocks noChangeAspect="1"/>
          </p:cNvPicPr>
          <p:nvPr/>
        </p:nvPicPr>
        <p:blipFill>
          <a:blip r:embed="rId3"/>
          <a:stretch>
            <a:fillRect/>
          </a:stretch>
        </p:blipFill>
        <p:spPr>
          <a:xfrm>
            <a:off x="2714390" y="943844"/>
            <a:ext cx="2000987" cy="2401185"/>
          </a:xfrm>
          <a:prstGeom prst="rect">
            <a:avLst/>
          </a:prstGeom>
        </p:spPr>
      </p:pic>
      <p:pic>
        <p:nvPicPr>
          <p:cNvPr id="5" name="Picture 4">
            <a:extLst>
              <a:ext uri="{FF2B5EF4-FFF2-40B4-BE49-F238E27FC236}">
                <a16:creationId xmlns:a16="http://schemas.microsoft.com/office/drawing/2014/main" id="{921C13DC-1038-8EE3-173F-2CAF299964CE}"/>
              </a:ext>
            </a:extLst>
          </p:cNvPr>
          <p:cNvPicPr>
            <a:picLocks noChangeAspect="1"/>
          </p:cNvPicPr>
          <p:nvPr/>
        </p:nvPicPr>
        <p:blipFill>
          <a:blip r:embed="rId4"/>
          <a:stretch>
            <a:fillRect/>
          </a:stretch>
        </p:blipFill>
        <p:spPr>
          <a:xfrm>
            <a:off x="5236357" y="949880"/>
            <a:ext cx="1185585" cy="2401185"/>
          </a:xfrm>
          <a:prstGeom prst="rect">
            <a:avLst/>
          </a:prstGeom>
        </p:spPr>
      </p:pic>
      <p:pic>
        <p:nvPicPr>
          <p:cNvPr id="6" name="Picture 5">
            <a:extLst>
              <a:ext uri="{FF2B5EF4-FFF2-40B4-BE49-F238E27FC236}">
                <a16:creationId xmlns:a16="http://schemas.microsoft.com/office/drawing/2014/main" id="{F83511AB-2656-DB1D-879F-000CA85C19C0}"/>
              </a:ext>
            </a:extLst>
          </p:cNvPr>
          <p:cNvPicPr>
            <a:picLocks noChangeAspect="1"/>
          </p:cNvPicPr>
          <p:nvPr/>
        </p:nvPicPr>
        <p:blipFill>
          <a:blip r:embed="rId5"/>
          <a:stretch>
            <a:fillRect/>
          </a:stretch>
        </p:blipFill>
        <p:spPr>
          <a:xfrm>
            <a:off x="7399941" y="943844"/>
            <a:ext cx="1264374" cy="2401185"/>
          </a:xfrm>
          <a:prstGeom prst="rect">
            <a:avLst/>
          </a:prstGeom>
        </p:spPr>
      </p:pic>
      <p:pic>
        <p:nvPicPr>
          <p:cNvPr id="7" name="Picture 6">
            <a:extLst>
              <a:ext uri="{FF2B5EF4-FFF2-40B4-BE49-F238E27FC236}">
                <a16:creationId xmlns:a16="http://schemas.microsoft.com/office/drawing/2014/main" id="{2E998255-EB01-5F52-EB17-91A00A2D9432}"/>
              </a:ext>
            </a:extLst>
          </p:cNvPr>
          <p:cNvPicPr>
            <a:picLocks noChangeAspect="1"/>
          </p:cNvPicPr>
          <p:nvPr/>
        </p:nvPicPr>
        <p:blipFill>
          <a:blip r:embed="rId6"/>
          <a:stretch>
            <a:fillRect/>
          </a:stretch>
        </p:blipFill>
        <p:spPr>
          <a:xfrm>
            <a:off x="9357907" y="949880"/>
            <a:ext cx="1230607" cy="2401185"/>
          </a:xfrm>
          <a:prstGeom prst="rect">
            <a:avLst/>
          </a:prstGeom>
        </p:spPr>
      </p:pic>
      <p:pic>
        <p:nvPicPr>
          <p:cNvPr id="8" name="Picture 7">
            <a:extLst>
              <a:ext uri="{FF2B5EF4-FFF2-40B4-BE49-F238E27FC236}">
                <a16:creationId xmlns:a16="http://schemas.microsoft.com/office/drawing/2014/main" id="{71158C17-AF17-EDDE-E1E7-123EC3225AED}"/>
              </a:ext>
            </a:extLst>
          </p:cNvPr>
          <p:cNvPicPr>
            <a:picLocks noChangeAspect="1"/>
          </p:cNvPicPr>
          <p:nvPr/>
        </p:nvPicPr>
        <p:blipFill>
          <a:blip r:embed="rId7"/>
          <a:stretch>
            <a:fillRect/>
          </a:stretch>
        </p:blipFill>
        <p:spPr>
          <a:xfrm>
            <a:off x="509160" y="3462139"/>
            <a:ext cx="1558259" cy="3097161"/>
          </a:xfrm>
          <a:prstGeom prst="rect">
            <a:avLst/>
          </a:prstGeom>
        </p:spPr>
      </p:pic>
      <p:pic>
        <p:nvPicPr>
          <p:cNvPr id="9" name="Picture 8">
            <a:extLst>
              <a:ext uri="{FF2B5EF4-FFF2-40B4-BE49-F238E27FC236}">
                <a16:creationId xmlns:a16="http://schemas.microsoft.com/office/drawing/2014/main" id="{32FFFE04-2B89-DD91-6F9A-F270A93728F4}"/>
              </a:ext>
            </a:extLst>
          </p:cNvPr>
          <p:cNvPicPr>
            <a:picLocks noChangeAspect="1"/>
          </p:cNvPicPr>
          <p:nvPr/>
        </p:nvPicPr>
        <p:blipFill>
          <a:blip r:embed="rId8"/>
          <a:stretch>
            <a:fillRect/>
          </a:stretch>
        </p:blipFill>
        <p:spPr>
          <a:xfrm>
            <a:off x="6440779" y="3495425"/>
            <a:ext cx="5260899" cy="2515367"/>
          </a:xfrm>
          <a:prstGeom prst="rect">
            <a:avLst/>
          </a:prstGeom>
        </p:spPr>
      </p:pic>
      <p:pic>
        <p:nvPicPr>
          <p:cNvPr id="10" name="Picture 9">
            <a:extLst>
              <a:ext uri="{FF2B5EF4-FFF2-40B4-BE49-F238E27FC236}">
                <a16:creationId xmlns:a16="http://schemas.microsoft.com/office/drawing/2014/main" id="{6D5021CE-1EDF-666C-7997-006B4E70B93E}"/>
              </a:ext>
            </a:extLst>
          </p:cNvPr>
          <p:cNvPicPr>
            <a:picLocks noChangeAspect="1"/>
          </p:cNvPicPr>
          <p:nvPr/>
        </p:nvPicPr>
        <p:blipFill>
          <a:blip r:embed="rId9"/>
          <a:stretch>
            <a:fillRect/>
          </a:stretch>
        </p:blipFill>
        <p:spPr>
          <a:xfrm>
            <a:off x="2417218" y="3462139"/>
            <a:ext cx="1606652" cy="3097161"/>
          </a:xfrm>
          <a:prstGeom prst="rect">
            <a:avLst/>
          </a:prstGeom>
        </p:spPr>
      </p:pic>
      <p:pic>
        <p:nvPicPr>
          <p:cNvPr id="11" name="Picture 10">
            <a:extLst>
              <a:ext uri="{FF2B5EF4-FFF2-40B4-BE49-F238E27FC236}">
                <a16:creationId xmlns:a16="http://schemas.microsoft.com/office/drawing/2014/main" id="{21DAECC6-DBC5-7B0A-07EB-EC4529D5CF9A}"/>
              </a:ext>
            </a:extLst>
          </p:cNvPr>
          <p:cNvPicPr>
            <a:picLocks noChangeAspect="1"/>
          </p:cNvPicPr>
          <p:nvPr/>
        </p:nvPicPr>
        <p:blipFill>
          <a:blip r:embed="rId10"/>
          <a:stretch>
            <a:fillRect/>
          </a:stretch>
        </p:blipFill>
        <p:spPr>
          <a:xfrm>
            <a:off x="4382633" y="3495425"/>
            <a:ext cx="1536725" cy="3063875"/>
          </a:xfrm>
          <a:prstGeom prst="rect">
            <a:avLst/>
          </a:prstGeom>
        </p:spPr>
      </p:pic>
    </p:spTree>
    <p:extLst>
      <p:ext uri="{BB962C8B-B14F-4D97-AF65-F5344CB8AC3E}">
        <p14:creationId xmlns:p14="http://schemas.microsoft.com/office/powerpoint/2010/main" val="574615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1CCA8DE1-C914-AC92-41A9-F53CE64505D1}"/>
              </a:ext>
            </a:extLst>
          </p:cNvPr>
          <p:cNvSpPr>
            <a:spLocks noGrp="1"/>
          </p:cNvSpPr>
          <p:nvPr/>
        </p:nvSpPr>
        <p:spPr>
          <a:xfrm>
            <a:off x="9296399" y="6376738"/>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14</a:t>
            </a:fld>
            <a:endParaRPr lang="en-US" dirty="0"/>
          </a:p>
        </p:txBody>
      </p:sp>
      <p:sp>
        <p:nvSpPr>
          <p:cNvPr id="3" name="Google Shape;125;p3">
            <a:extLst>
              <a:ext uri="{FF2B5EF4-FFF2-40B4-BE49-F238E27FC236}">
                <a16:creationId xmlns:a16="http://schemas.microsoft.com/office/drawing/2014/main" id="{DB20A693-DAF6-90F8-E452-0AF12BA5AC45}"/>
              </a:ext>
            </a:extLst>
          </p:cNvPr>
          <p:cNvSpPr txBox="1"/>
          <p:nvPr/>
        </p:nvSpPr>
        <p:spPr>
          <a:xfrm>
            <a:off x="847724" y="116138"/>
            <a:ext cx="10515600" cy="49385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r>
              <a:rPr lang="en-US" sz="2400" b="1" dirty="0">
                <a:latin typeface="Montserrat"/>
                <a:sym typeface="Montserrat"/>
              </a:rPr>
              <a:t>eNB(eNodeB)  </a:t>
            </a:r>
            <a:endParaRPr dirty="0"/>
          </a:p>
        </p:txBody>
      </p:sp>
      <p:sp>
        <p:nvSpPr>
          <p:cNvPr id="4" name="Google Shape;125;p3">
            <a:extLst>
              <a:ext uri="{FF2B5EF4-FFF2-40B4-BE49-F238E27FC236}">
                <a16:creationId xmlns:a16="http://schemas.microsoft.com/office/drawing/2014/main" id="{7DEA0641-355F-1721-9350-A997E9F3EC15}"/>
              </a:ext>
            </a:extLst>
          </p:cNvPr>
          <p:cNvSpPr txBox="1"/>
          <p:nvPr/>
        </p:nvSpPr>
        <p:spPr>
          <a:xfrm>
            <a:off x="152401" y="609994"/>
            <a:ext cx="4395018" cy="507131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Traditional eNB:</a:t>
            </a:r>
          </a:p>
          <a:p>
            <a:pPr marL="0" marR="0" lvl="0" indent="0" rtl="0">
              <a:lnSpc>
                <a:spcPct val="100000"/>
              </a:lnSpc>
              <a:spcBef>
                <a:spcPts val="0"/>
              </a:spcBef>
              <a:spcAft>
                <a:spcPts val="0"/>
              </a:spcAft>
              <a:buNone/>
            </a:pPr>
            <a:r>
              <a:rPr lang="en-IN" sz="1200" dirty="0">
                <a:latin typeface="Verdana" panose="020B0604030504040204" pitchFamily="34" charset="0"/>
                <a:ea typeface="Verdana" panose="020B0604030504040204" pitchFamily="34" charset="0"/>
              </a:rPr>
              <a:t>  </a:t>
            </a:r>
          </a:p>
          <a:p>
            <a:pPr marL="0" marR="0" lvl="0" indent="0" rtl="0">
              <a:lnSpc>
                <a:spcPct val="100000"/>
              </a:lnSpc>
              <a:spcBef>
                <a:spcPts val="0"/>
              </a:spcBef>
              <a:spcAft>
                <a:spcPts val="0"/>
              </a:spcAft>
              <a:buNone/>
            </a:pPr>
            <a:r>
              <a:rPr lang="en-IN" sz="1200" dirty="0">
                <a:latin typeface="Verdana" panose="020B0604030504040204" pitchFamily="34" charset="0"/>
                <a:ea typeface="Verdana" panose="020B0604030504040204" pitchFamily="34" charset="0"/>
              </a:rPr>
              <a:t> </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5" name="Picture 4">
            <a:extLst>
              <a:ext uri="{FF2B5EF4-FFF2-40B4-BE49-F238E27FC236}">
                <a16:creationId xmlns:a16="http://schemas.microsoft.com/office/drawing/2014/main" id="{373AA229-B3CA-9CCE-E958-EC857ED577EA}"/>
              </a:ext>
            </a:extLst>
          </p:cNvPr>
          <p:cNvPicPr>
            <a:picLocks noChangeAspect="1"/>
          </p:cNvPicPr>
          <p:nvPr/>
        </p:nvPicPr>
        <p:blipFill>
          <a:blip r:embed="rId2"/>
          <a:stretch>
            <a:fillRect/>
          </a:stretch>
        </p:blipFill>
        <p:spPr>
          <a:xfrm>
            <a:off x="847724" y="944416"/>
            <a:ext cx="2644876" cy="2644876"/>
          </a:xfrm>
          <a:prstGeom prst="rect">
            <a:avLst/>
          </a:prstGeom>
        </p:spPr>
      </p:pic>
      <p:pic>
        <p:nvPicPr>
          <p:cNvPr id="6" name="Picture 5">
            <a:extLst>
              <a:ext uri="{FF2B5EF4-FFF2-40B4-BE49-F238E27FC236}">
                <a16:creationId xmlns:a16="http://schemas.microsoft.com/office/drawing/2014/main" id="{0BEE80E1-0CEC-EB37-2AFA-B0533DD4C212}"/>
              </a:ext>
            </a:extLst>
          </p:cNvPr>
          <p:cNvPicPr>
            <a:picLocks noChangeAspect="1"/>
          </p:cNvPicPr>
          <p:nvPr/>
        </p:nvPicPr>
        <p:blipFill>
          <a:blip r:embed="rId3"/>
          <a:stretch>
            <a:fillRect/>
          </a:stretch>
        </p:blipFill>
        <p:spPr>
          <a:xfrm>
            <a:off x="4547419" y="944416"/>
            <a:ext cx="6600596" cy="1688217"/>
          </a:xfrm>
          <a:prstGeom prst="rect">
            <a:avLst/>
          </a:prstGeom>
        </p:spPr>
      </p:pic>
      <p:sp>
        <p:nvSpPr>
          <p:cNvPr id="7" name="Google Shape;125;p3">
            <a:extLst>
              <a:ext uri="{FF2B5EF4-FFF2-40B4-BE49-F238E27FC236}">
                <a16:creationId xmlns:a16="http://schemas.microsoft.com/office/drawing/2014/main" id="{7F661CD0-5086-8A62-C477-485BAFA42448}"/>
              </a:ext>
            </a:extLst>
          </p:cNvPr>
          <p:cNvSpPr txBox="1"/>
          <p:nvPr/>
        </p:nvSpPr>
        <p:spPr>
          <a:xfrm>
            <a:off x="4547419" y="609994"/>
            <a:ext cx="6336893" cy="576674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0" lvl="0" rtl="0">
              <a:lnSpc>
                <a:spcPct val="100000"/>
              </a:lnSpc>
              <a:spcBef>
                <a:spcPts val="0"/>
              </a:spcBef>
              <a:spcAft>
                <a:spcPts val="0"/>
              </a:spcAft>
            </a:pPr>
            <a:r>
              <a:rPr lang="en-IN" b="1" dirty="0">
                <a:latin typeface="Verdana" panose="020B0604030504040204" pitchFamily="34" charset="0"/>
                <a:ea typeface="Verdana" panose="020B0604030504040204" pitchFamily="34" charset="0"/>
              </a:rPr>
              <a:t>eNB Used in the Project:</a:t>
            </a:r>
          </a:p>
          <a:p>
            <a:pPr marL="0" marR="0" lvl="0" indent="0" rtl="0">
              <a:lnSpc>
                <a:spcPct val="100000"/>
              </a:lnSpc>
              <a:spcBef>
                <a:spcPts val="0"/>
              </a:spcBef>
              <a:spcAft>
                <a:spcPts val="0"/>
              </a:spcAft>
              <a:buNone/>
            </a:pPr>
            <a:r>
              <a:rPr lang="en-IN" sz="1200" dirty="0">
                <a:latin typeface="Verdana" panose="020B0604030504040204" pitchFamily="34" charset="0"/>
                <a:ea typeface="Verdana" panose="020B0604030504040204" pitchFamily="34" charset="0"/>
              </a:rPr>
              <a:t>  </a:t>
            </a:r>
          </a:p>
          <a:p>
            <a:pPr marL="0" marR="0" lvl="0" indent="0" rtl="0">
              <a:lnSpc>
                <a:spcPct val="100000"/>
              </a:lnSpc>
              <a:spcBef>
                <a:spcPts val="0"/>
              </a:spcBef>
              <a:spcAft>
                <a:spcPts val="0"/>
              </a:spcAft>
              <a:buNone/>
            </a:pPr>
            <a:r>
              <a:rPr lang="en-IN" sz="1200" dirty="0">
                <a:latin typeface="Verdana" panose="020B0604030504040204" pitchFamily="34" charset="0"/>
                <a:ea typeface="Verdana" panose="020B0604030504040204" pitchFamily="34" charset="0"/>
              </a:rPr>
              <a:t> </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dirty="0"/>
              <a:t>The USRP N321 acts as an eNodeB by processing LTE signals through a software-defined radio (SDR) architecture. It interfaces with the LTE software stack to handle tasks like modulation, demodulation, and radio resource management. The N321 communicates with user equipment (UE) and the core network, facilitating 4G LTE connectivity</a:t>
            </a: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742907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1CCA8DE1-C914-AC92-41A9-F53CE64505D1}"/>
              </a:ext>
            </a:extLst>
          </p:cNvPr>
          <p:cNvSpPr>
            <a:spLocks noGrp="1"/>
          </p:cNvSpPr>
          <p:nvPr/>
        </p:nvSpPr>
        <p:spPr>
          <a:xfrm>
            <a:off x="9296400" y="6376738"/>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15</a:t>
            </a:fld>
            <a:endParaRPr lang="en-US" dirty="0"/>
          </a:p>
        </p:txBody>
      </p:sp>
      <p:sp>
        <p:nvSpPr>
          <p:cNvPr id="3" name="Google Shape;125;p3">
            <a:extLst>
              <a:ext uri="{FF2B5EF4-FFF2-40B4-BE49-F238E27FC236}">
                <a16:creationId xmlns:a16="http://schemas.microsoft.com/office/drawing/2014/main" id="{DB20A693-DAF6-90F8-E452-0AF12BA5AC45}"/>
              </a:ext>
            </a:extLst>
          </p:cNvPr>
          <p:cNvSpPr txBox="1"/>
          <p:nvPr/>
        </p:nvSpPr>
        <p:spPr>
          <a:xfrm>
            <a:off x="847725" y="116138"/>
            <a:ext cx="10515600" cy="49385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r>
              <a:rPr lang="en-US" sz="2400" b="1" dirty="0">
                <a:latin typeface="Montserrat"/>
                <a:sym typeface="Montserrat"/>
              </a:rPr>
              <a:t>EPC(</a:t>
            </a:r>
            <a:r>
              <a:rPr lang="en-IN" sz="3200" b="1" dirty="0"/>
              <a:t>Evolved Packet Core</a:t>
            </a:r>
            <a:r>
              <a:rPr lang="en-US" sz="2400" b="1" dirty="0">
                <a:latin typeface="Montserrat"/>
                <a:sym typeface="Montserrat"/>
              </a:rPr>
              <a:t>)  </a:t>
            </a:r>
            <a:endParaRPr dirty="0"/>
          </a:p>
        </p:txBody>
      </p:sp>
      <p:sp>
        <p:nvSpPr>
          <p:cNvPr id="4" name="Google Shape;125;p3">
            <a:extLst>
              <a:ext uri="{FF2B5EF4-FFF2-40B4-BE49-F238E27FC236}">
                <a16:creationId xmlns:a16="http://schemas.microsoft.com/office/drawing/2014/main" id="{7DEA0641-355F-1721-9350-A997E9F3EC15}"/>
              </a:ext>
            </a:extLst>
          </p:cNvPr>
          <p:cNvSpPr txBox="1"/>
          <p:nvPr/>
        </p:nvSpPr>
        <p:spPr>
          <a:xfrm>
            <a:off x="152401" y="629658"/>
            <a:ext cx="11287431" cy="576674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 EPC:</a:t>
            </a:r>
          </a:p>
          <a:p>
            <a:pPr marL="0" marR="0" lvl="0" indent="0" rtl="0">
              <a:lnSpc>
                <a:spcPct val="100000"/>
              </a:lnSpc>
              <a:spcBef>
                <a:spcPts val="0"/>
              </a:spcBef>
              <a:spcAft>
                <a:spcPts val="0"/>
              </a:spcAft>
              <a:buNone/>
            </a:pPr>
            <a:r>
              <a:rPr lang="en-IN" sz="1200" dirty="0">
                <a:latin typeface="Verdana" panose="020B0604030504040204" pitchFamily="34" charset="0"/>
                <a:ea typeface="Verdana" panose="020B0604030504040204" pitchFamily="34" charset="0"/>
              </a:rPr>
              <a:t>  </a:t>
            </a:r>
          </a:p>
          <a:p>
            <a:pPr marL="0" marR="0" lvl="0" indent="0" rtl="0">
              <a:lnSpc>
                <a:spcPct val="100000"/>
              </a:lnSpc>
              <a:spcBef>
                <a:spcPts val="0"/>
              </a:spcBef>
              <a:spcAft>
                <a:spcPts val="0"/>
              </a:spcAft>
              <a:buNone/>
            </a:pPr>
            <a:r>
              <a:rPr lang="en-IN" sz="1200" dirty="0">
                <a:latin typeface="Verdana" panose="020B0604030504040204" pitchFamily="34" charset="0"/>
                <a:ea typeface="Verdana" panose="020B0604030504040204" pitchFamily="34" charset="0"/>
              </a:rPr>
              <a:t> </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r>
              <a:rPr lang="en-IN" dirty="0">
                <a:latin typeface="Verdana" panose="020B0604030504040204" pitchFamily="34" charset="0"/>
                <a:ea typeface="Verdana" panose="020B0604030504040204" pitchFamily="34" charset="0"/>
              </a:rPr>
              <a:t>Epc Consists of MME, SGW, HSS and PGW </a:t>
            </a:r>
          </a:p>
        </p:txBody>
      </p:sp>
      <p:pic>
        <p:nvPicPr>
          <p:cNvPr id="5" name="Picture 4">
            <a:extLst>
              <a:ext uri="{FF2B5EF4-FFF2-40B4-BE49-F238E27FC236}">
                <a16:creationId xmlns:a16="http://schemas.microsoft.com/office/drawing/2014/main" id="{7095BADF-2494-588D-921C-97F3B1A3FF1F}"/>
              </a:ext>
            </a:extLst>
          </p:cNvPr>
          <p:cNvPicPr>
            <a:picLocks noChangeAspect="1"/>
          </p:cNvPicPr>
          <p:nvPr/>
        </p:nvPicPr>
        <p:blipFill>
          <a:blip r:embed="rId2"/>
          <a:stretch>
            <a:fillRect/>
          </a:stretch>
        </p:blipFill>
        <p:spPr>
          <a:xfrm>
            <a:off x="847725" y="883313"/>
            <a:ext cx="3914907" cy="3600572"/>
          </a:xfrm>
          <a:prstGeom prst="rect">
            <a:avLst/>
          </a:prstGeom>
        </p:spPr>
      </p:pic>
      <p:sp>
        <p:nvSpPr>
          <p:cNvPr id="6" name="Slide Number Placeholder 2">
            <a:extLst>
              <a:ext uri="{FF2B5EF4-FFF2-40B4-BE49-F238E27FC236}">
                <a16:creationId xmlns:a16="http://schemas.microsoft.com/office/drawing/2014/main" id="{1CCA8DE1-C914-AC92-41A9-F53CE64505D1}"/>
              </a:ext>
            </a:extLst>
          </p:cNvPr>
          <p:cNvSpPr>
            <a:spLocks noGrp="1"/>
          </p:cNvSpPr>
          <p:nvPr/>
        </p:nvSpPr>
        <p:spPr>
          <a:xfrm>
            <a:off x="13563600" y="6031278"/>
            <a:ext cx="1277607" cy="31029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15</a:t>
            </a:fld>
            <a:endParaRPr lang="en-US" dirty="0"/>
          </a:p>
        </p:txBody>
      </p:sp>
      <p:sp>
        <p:nvSpPr>
          <p:cNvPr id="7" name="Google Shape;125;p3">
            <a:extLst>
              <a:ext uri="{FF2B5EF4-FFF2-40B4-BE49-F238E27FC236}">
                <a16:creationId xmlns:a16="http://schemas.microsoft.com/office/drawing/2014/main" id="{7DEA0641-355F-1721-9350-A997E9F3EC15}"/>
              </a:ext>
            </a:extLst>
          </p:cNvPr>
          <p:cNvSpPr txBox="1"/>
          <p:nvPr/>
        </p:nvSpPr>
        <p:spPr>
          <a:xfrm>
            <a:off x="5801034" y="978624"/>
            <a:ext cx="6626940" cy="406532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0" lvl="0" rtl="0">
              <a:lnSpc>
                <a:spcPct val="100000"/>
              </a:lnSpc>
              <a:spcBef>
                <a:spcPts val="0"/>
              </a:spcBef>
              <a:spcAft>
                <a:spcPts val="0"/>
              </a:spcAft>
            </a:pPr>
            <a:r>
              <a:rPr lang="en-IN" b="1" dirty="0">
                <a:latin typeface="Verdana" panose="020B0604030504040204" pitchFamily="34" charset="0"/>
                <a:ea typeface="Verdana" panose="020B0604030504040204" pitchFamily="34" charset="0"/>
              </a:rPr>
              <a:t>MME(</a:t>
            </a:r>
            <a:r>
              <a:rPr lang="en-IN" b="1" dirty="0"/>
              <a:t>Mobility Management Entity):</a:t>
            </a:r>
          </a:p>
          <a:p>
            <a:pPr marR="0" lvl="0" rtl="0">
              <a:lnSpc>
                <a:spcPct val="100000"/>
              </a:lnSpc>
              <a:spcBef>
                <a:spcPts val="0"/>
              </a:spcBef>
              <a:spcAft>
                <a:spcPts val="0"/>
              </a:spcAft>
            </a:pPr>
            <a:endParaRPr lang="en-IN" b="1"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dirty="0"/>
              <a:t>The MME manages control plane functions, including user authentication, session management, and handovers between base stations. It connects to the HSS for subscriber data and to the SGW for routing user traffic</a:t>
            </a:r>
            <a:endParaRPr lang="en-IN" b="1" dirty="0"/>
          </a:p>
          <a:p>
            <a:pPr marL="0" marR="0" lvl="0" indent="0" rtl="0">
              <a:lnSpc>
                <a:spcPct val="100000"/>
              </a:lnSpc>
              <a:spcBef>
                <a:spcPts val="0"/>
              </a:spcBef>
              <a:spcAft>
                <a:spcPts val="0"/>
              </a:spcAft>
              <a:buNone/>
            </a:pPr>
            <a:endParaRPr lang="en-IN" b="1" dirty="0"/>
          </a:p>
          <a:p>
            <a:pPr marL="0" marR="0" lvl="0" indent="0" rtl="0">
              <a:lnSpc>
                <a:spcPct val="100000"/>
              </a:lnSpc>
              <a:spcBef>
                <a:spcPts val="0"/>
              </a:spcBef>
              <a:spcAft>
                <a:spcPts val="0"/>
              </a:spcAft>
              <a:buNone/>
            </a:pPr>
            <a:r>
              <a:rPr lang="en-IN" b="1" dirty="0"/>
              <a:t>HSS</a:t>
            </a:r>
            <a:r>
              <a:rPr lang="en-IN" b="1" dirty="0">
                <a:latin typeface="Verdana" panose="020B0604030504040204" pitchFamily="34" charset="0"/>
                <a:ea typeface="Verdana" panose="020B0604030504040204" pitchFamily="34" charset="0"/>
              </a:rPr>
              <a:t>(</a:t>
            </a:r>
            <a:r>
              <a:rPr lang="en-IN" b="1" dirty="0"/>
              <a:t>Home Subscriber Server):</a:t>
            </a:r>
          </a:p>
          <a:p>
            <a:pPr marR="0" lvl="0" rtl="0">
              <a:lnSpc>
                <a:spcPct val="100000"/>
              </a:lnSpc>
              <a:spcBef>
                <a:spcPts val="0"/>
              </a:spcBef>
              <a:spcAft>
                <a:spcPts val="0"/>
              </a:spcAft>
            </a:pPr>
            <a:endParaRPr lang="en-IN" b="1"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dirty="0"/>
              <a:t>The HSS is a centralized database that stores user profiles, authentication data, and mobility information, enabling secure network access and efficient session management by the MME</a:t>
            </a:r>
          </a:p>
          <a:p>
            <a:pPr marR="0" lvl="0" rtl="0">
              <a:lnSpc>
                <a:spcPct val="100000"/>
              </a:lnSpc>
              <a:spcBef>
                <a:spcPts val="0"/>
              </a:spcBef>
              <a:spcAft>
                <a:spcPts val="0"/>
              </a:spcAft>
            </a:pPr>
            <a:endParaRPr lang="en-US" dirty="0"/>
          </a:p>
          <a:p>
            <a:pPr marR="0" lvl="0" rtl="0">
              <a:lnSpc>
                <a:spcPct val="100000"/>
              </a:lnSpc>
              <a:spcBef>
                <a:spcPts val="0"/>
              </a:spcBef>
              <a:spcAft>
                <a:spcPts val="0"/>
              </a:spcAft>
            </a:pPr>
            <a:r>
              <a:rPr lang="en-IN" b="1" dirty="0"/>
              <a:t>SGW</a:t>
            </a:r>
            <a:r>
              <a:rPr lang="en-US" b="1" dirty="0"/>
              <a:t>(</a:t>
            </a:r>
            <a:r>
              <a:rPr lang="en-IN" b="1" dirty="0"/>
              <a:t>Serving Gateway</a:t>
            </a:r>
            <a:r>
              <a:rPr lang="en-US" b="1" dirty="0"/>
              <a:t>):</a:t>
            </a:r>
          </a:p>
          <a:p>
            <a:pPr marR="0" lvl="0" rtl="0">
              <a:lnSpc>
                <a:spcPct val="100000"/>
              </a:lnSpc>
              <a:spcBef>
                <a:spcPts val="0"/>
              </a:spcBef>
              <a:spcAft>
                <a:spcPts val="0"/>
              </a:spcAft>
            </a:pPr>
            <a:endParaRPr lang="en-US" dirty="0"/>
          </a:p>
          <a:p>
            <a:pPr marL="285750" marR="0" lvl="0" indent="-285750" rtl="0">
              <a:lnSpc>
                <a:spcPct val="100000"/>
              </a:lnSpc>
              <a:spcBef>
                <a:spcPts val="0"/>
              </a:spcBef>
              <a:spcAft>
                <a:spcPts val="0"/>
              </a:spcAft>
              <a:buFont typeface="Arial" panose="020B0604020202020204" pitchFamily="34" charset="0"/>
              <a:buChar char="•"/>
            </a:pPr>
            <a:r>
              <a:rPr lang="en-US" dirty="0"/>
              <a:t>The SGW acts as an intermediary between the eNodeB (base station) and the PGW, handling the routing and forwarding of user data packets within the LTE network and managing handovers.</a:t>
            </a:r>
          </a:p>
          <a:p>
            <a:pPr marR="0" lvl="0" rtl="0">
              <a:lnSpc>
                <a:spcPct val="100000"/>
              </a:lnSpc>
              <a:spcBef>
                <a:spcPts val="0"/>
              </a:spcBef>
              <a:spcAft>
                <a:spcPts val="0"/>
              </a:spcAft>
            </a:pPr>
            <a:endParaRPr lang="en-US" dirty="0"/>
          </a:p>
          <a:p>
            <a:pPr marR="0" lvl="0" rtl="0">
              <a:lnSpc>
                <a:spcPct val="100000"/>
              </a:lnSpc>
              <a:spcBef>
                <a:spcPts val="0"/>
              </a:spcBef>
              <a:spcAft>
                <a:spcPts val="0"/>
              </a:spcAft>
            </a:pPr>
            <a:endParaRPr lang="en-US" dirty="0"/>
          </a:p>
          <a:p>
            <a:pPr marR="0" lvl="0" rtl="0">
              <a:lnSpc>
                <a:spcPct val="100000"/>
              </a:lnSpc>
              <a:spcBef>
                <a:spcPts val="0"/>
              </a:spcBef>
              <a:spcAft>
                <a:spcPts val="0"/>
              </a:spcAft>
            </a:pPr>
            <a:r>
              <a:rPr lang="en-IN" b="1" dirty="0"/>
              <a:t>PGW</a:t>
            </a:r>
            <a:r>
              <a:rPr lang="en-US" b="1" dirty="0"/>
              <a:t>(</a:t>
            </a:r>
            <a:r>
              <a:rPr lang="en-IN" b="1" dirty="0"/>
              <a:t>Packet Data Network Gateway</a:t>
            </a:r>
            <a:r>
              <a:rPr lang="en-US" b="1" dirty="0"/>
              <a:t>):</a:t>
            </a:r>
          </a:p>
          <a:p>
            <a:pPr marR="0" lvl="0" rtl="0">
              <a:lnSpc>
                <a:spcPct val="100000"/>
              </a:lnSpc>
              <a:spcBef>
                <a:spcPts val="0"/>
              </a:spcBef>
              <a:spcAft>
                <a:spcPts val="0"/>
              </a:spcAft>
            </a:pPr>
            <a:endParaRPr lang="en-US" dirty="0"/>
          </a:p>
          <a:p>
            <a:pPr marL="285750" marR="0" lvl="0" indent="-285750" rtl="0">
              <a:lnSpc>
                <a:spcPct val="100000"/>
              </a:lnSpc>
              <a:spcBef>
                <a:spcPts val="0"/>
              </a:spcBef>
              <a:spcAft>
                <a:spcPts val="0"/>
              </a:spcAft>
              <a:buFont typeface="Arial" panose="020B0604020202020204" pitchFamily="34" charset="0"/>
              <a:buChar char="•"/>
            </a:pPr>
            <a:r>
              <a:rPr lang="en-US" dirty="0"/>
              <a:t>The PGW serves as the interface between the LTE network and external packet data networks (e.g., the internet), providing IP address allocation, policy enforcement, and charging data collection</a:t>
            </a:r>
          </a:p>
        </p:txBody>
      </p:sp>
    </p:spTree>
    <p:extLst>
      <p:ext uri="{BB962C8B-B14F-4D97-AF65-F5344CB8AC3E}">
        <p14:creationId xmlns:p14="http://schemas.microsoft.com/office/powerpoint/2010/main" val="6580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DCF6CA-518D-F036-ED58-C30DE25CBD2D}"/>
              </a:ext>
            </a:extLst>
          </p:cNvPr>
          <p:cNvPicPr>
            <a:picLocks noChangeAspect="1"/>
          </p:cNvPicPr>
          <p:nvPr/>
        </p:nvPicPr>
        <p:blipFill>
          <a:blip r:embed="rId2"/>
          <a:stretch>
            <a:fillRect/>
          </a:stretch>
        </p:blipFill>
        <p:spPr>
          <a:xfrm>
            <a:off x="223684" y="86954"/>
            <a:ext cx="6285271" cy="3773584"/>
          </a:xfrm>
          <a:prstGeom prst="rect">
            <a:avLst/>
          </a:prstGeom>
        </p:spPr>
      </p:pic>
      <p:sp>
        <p:nvSpPr>
          <p:cNvPr id="4" name="TextBox 3">
            <a:extLst>
              <a:ext uri="{FF2B5EF4-FFF2-40B4-BE49-F238E27FC236}">
                <a16:creationId xmlns:a16="http://schemas.microsoft.com/office/drawing/2014/main" id="{73D5B713-0AAB-7183-0E8E-D95BBA4CF421}"/>
              </a:ext>
            </a:extLst>
          </p:cNvPr>
          <p:cNvSpPr txBox="1"/>
          <p:nvPr/>
        </p:nvSpPr>
        <p:spPr>
          <a:xfrm>
            <a:off x="111842" y="4065008"/>
            <a:ext cx="11968316" cy="1600438"/>
          </a:xfrm>
          <a:prstGeom prst="rect">
            <a:avLst/>
          </a:prstGeom>
          <a:noFill/>
        </p:spPr>
        <p:txBody>
          <a:bodyPr wrap="square">
            <a:spAutoFit/>
          </a:bodyPr>
          <a:lstStyle/>
          <a:p>
            <a:pPr>
              <a:buNone/>
            </a:pPr>
            <a:r>
              <a:rPr lang="en-US" b="1" dirty="0"/>
              <a:t>Distributed Unit (DU) in 5G</a:t>
            </a:r>
          </a:p>
          <a:p>
            <a:pPr>
              <a:buNone/>
            </a:pPr>
            <a:r>
              <a:rPr lang="en-US" dirty="0"/>
              <a:t>The </a:t>
            </a:r>
            <a:r>
              <a:rPr lang="en-US" b="1" dirty="0"/>
              <a:t>Distributed Unit (DU)</a:t>
            </a:r>
            <a:r>
              <a:rPr lang="en-US" dirty="0"/>
              <a:t> is responsible for handling real-time processing and lower-layer functions in a 5G network. It processes </a:t>
            </a:r>
            <a:r>
              <a:rPr lang="en-US" b="1" dirty="0"/>
              <a:t>Layer 1 (Physical Layer - PHY), Layer 2 (Medium Access Control - MAC, Radio Link Control - RLC)</a:t>
            </a:r>
            <a:r>
              <a:rPr lang="en-US" dirty="0"/>
              <a:t>, and part of </a:t>
            </a:r>
            <a:r>
              <a:rPr lang="en-US" b="1" dirty="0"/>
              <a:t>Packet Data Convergence Protocol (PDCP)</a:t>
            </a:r>
            <a:r>
              <a:rPr lang="en-US" dirty="0"/>
              <a:t>.</a:t>
            </a:r>
          </a:p>
          <a:p>
            <a:pPr>
              <a:buNone/>
            </a:pPr>
            <a:r>
              <a:rPr lang="en-US" dirty="0"/>
              <a:t>DU is deployed closer to the radio hardware to minimize latency and optimize performance. It manages </a:t>
            </a:r>
            <a:r>
              <a:rPr lang="en-US" b="1" dirty="0"/>
              <a:t>radio resource allocation, scheduling, and signal transmission</a:t>
            </a:r>
            <a:r>
              <a:rPr lang="en-US" dirty="0"/>
              <a:t> to ensure efficient communication with </a:t>
            </a:r>
            <a:r>
              <a:rPr lang="en-US" b="1" dirty="0"/>
              <a:t>User Equipment (UEs)</a:t>
            </a:r>
            <a:r>
              <a:rPr lang="en-US" dirty="0"/>
              <a:t>.</a:t>
            </a:r>
          </a:p>
          <a:p>
            <a:r>
              <a:rPr lang="en-US" dirty="0"/>
              <a:t>The DU connects to the </a:t>
            </a:r>
            <a:r>
              <a:rPr lang="en-US" b="1" dirty="0"/>
              <a:t>Central Unit (CU) via the F1 interface</a:t>
            </a:r>
            <a:r>
              <a:rPr lang="en-US" dirty="0"/>
              <a:t>, allowing centralized network control while offloading real-time tasks to edge locations. This setup improves responsiveness and supports high-throughput, low-latency applications.</a:t>
            </a:r>
          </a:p>
        </p:txBody>
      </p:sp>
    </p:spTree>
    <p:extLst>
      <p:ext uri="{BB962C8B-B14F-4D97-AF65-F5344CB8AC3E}">
        <p14:creationId xmlns:p14="http://schemas.microsoft.com/office/powerpoint/2010/main" val="2137088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68648A-8F68-C735-BD8C-03F10040B7D8}"/>
              </a:ext>
            </a:extLst>
          </p:cNvPr>
          <p:cNvSpPr txBox="1"/>
          <p:nvPr/>
        </p:nvSpPr>
        <p:spPr>
          <a:xfrm>
            <a:off x="314632" y="1493295"/>
            <a:ext cx="9144000" cy="2031325"/>
          </a:xfrm>
          <a:prstGeom prst="rect">
            <a:avLst/>
          </a:prstGeom>
          <a:noFill/>
        </p:spPr>
        <p:txBody>
          <a:bodyPr wrap="square">
            <a:spAutoFit/>
          </a:bodyPr>
          <a:lstStyle/>
          <a:p>
            <a:pPr>
              <a:buNone/>
            </a:pPr>
            <a:r>
              <a:rPr lang="en-US" b="1" dirty="0"/>
              <a:t>Central Unit (CU) in 5G</a:t>
            </a:r>
          </a:p>
          <a:p>
            <a:pPr>
              <a:buNone/>
            </a:pPr>
            <a:r>
              <a:rPr lang="en-US" dirty="0"/>
              <a:t>The </a:t>
            </a:r>
            <a:r>
              <a:rPr lang="en-US" b="1" dirty="0"/>
              <a:t>Central Unit (CU)</a:t>
            </a:r>
            <a:r>
              <a:rPr lang="en-US" dirty="0"/>
              <a:t> is responsible for higher-layer functions, including </a:t>
            </a:r>
            <a:r>
              <a:rPr lang="en-US" b="1" dirty="0"/>
              <a:t>Layer 3 (Radio Resource Control - RRC)</a:t>
            </a:r>
            <a:r>
              <a:rPr lang="en-US" dirty="0"/>
              <a:t> and the upper part of </a:t>
            </a:r>
            <a:r>
              <a:rPr lang="en-US" b="1" dirty="0"/>
              <a:t>PDCP</a:t>
            </a:r>
            <a:r>
              <a:rPr lang="en-US" dirty="0"/>
              <a:t>. It plays a crucial role in managing </a:t>
            </a:r>
            <a:r>
              <a:rPr lang="en-US" b="1" dirty="0"/>
              <a:t>mobility, security, and network signaling</a:t>
            </a:r>
            <a:r>
              <a:rPr lang="en-US" dirty="0"/>
              <a:t> in 5G.</a:t>
            </a:r>
          </a:p>
          <a:p>
            <a:pPr>
              <a:buNone/>
            </a:pPr>
            <a:r>
              <a:rPr lang="en-US" dirty="0"/>
              <a:t>CU connects to multiple </a:t>
            </a:r>
            <a:r>
              <a:rPr lang="en-US" b="1" dirty="0"/>
              <a:t>DUs via the F1 interface</a:t>
            </a:r>
            <a:r>
              <a:rPr lang="en-US" dirty="0"/>
              <a:t> and interfaces with the </a:t>
            </a:r>
            <a:r>
              <a:rPr lang="en-US" b="1" dirty="0"/>
              <a:t>5G Core Network (5GC) via NG interfaces</a:t>
            </a:r>
            <a:r>
              <a:rPr lang="en-US" dirty="0"/>
              <a:t>. This centralized architecture allows for better scalability, flexibility, and network optimization.</a:t>
            </a:r>
          </a:p>
          <a:p>
            <a:r>
              <a:rPr lang="en-US" dirty="0"/>
              <a:t>By separating real-time and non-real-time tasks, the CU enables efficient </a:t>
            </a:r>
            <a:r>
              <a:rPr lang="en-US" b="1" dirty="0"/>
              <a:t>network slicing, cloud-based deployments, and ultra-reliable low-latency communication (URLLC)</a:t>
            </a:r>
            <a:r>
              <a:rPr lang="en-US" dirty="0"/>
              <a:t>, making it a key component in modern 5G networks.</a:t>
            </a:r>
          </a:p>
        </p:txBody>
      </p:sp>
    </p:spTree>
    <p:extLst>
      <p:ext uri="{BB962C8B-B14F-4D97-AF65-F5344CB8AC3E}">
        <p14:creationId xmlns:p14="http://schemas.microsoft.com/office/powerpoint/2010/main" val="184796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ECCCC-81A2-7C07-D3D8-21ECEBE0366D}"/>
            </a:ext>
          </a:extLst>
        </p:cNvPr>
        <p:cNvGrpSpPr/>
        <p:nvPr/>
      </p:nvGrpSpPr>
      <p:grpSpPr>
        <a:xfrm>
          <a:off x="0" y="0"/>
          <a:ext cx="0" cy="0"/>
          <a:chOff x="0" y="0"/>
          <a:chExt cx="0" cy="0"/>
        </a:xfrm>
      </p:grpSpPr>
      <p:sp>
        <p:nvSpPr>
          <p:cNvPr id="2" name="Google Shape;125;p3">
            <a:extLst>
              <a:ext uri="{FF2B5EF4-FFF2-40B4-BE49-F238E27FC236}">
                <a16:creationId xmlns:a16="http://schemas.microsoft.com/office/drawing/2014/main" id="{4E494E17-4245-97CD-B12E-8C5E58249FF9}"/>
              </a:ext>
            </a:extLst>
          </p:cNvPr>
          <p:cNvSpPr txBox="1"/>
          <p:nvPr/>
        </p:nvSpPr>
        <p:spPr>
          <a:xfrm>
            <a:off x="838200" y="78659"/>
            <a:ext cx="10515600" cy="53094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a:t>
            </a:r>
            <a:endParaRPr lang="en-US" sz="1400" b="0" i="0" u="none" strike="noStrike" cap="none" dirty="0">
              <a:solidFill>
                <a:srgbClr val="000000"/>
              </a:solidFill>
              <a:latin typeface="Arial"/>
              <a:ea typeface="Arial"/>
              <a:cs typeface="Arial"/>
              <a:sym typeface="Arial"/>
            </a:endParaRPr>
          </a:p>
        </p:txBody>
      </p:sp>
      <p:sp>
        <p:nvSpPr>
          <p:cNvPr id="3" name="Google Shape;125;p3">
            <a:extLst>
              <a:ext uri="{FF2B5EF4-FFF2-40B4-BE49-F238E27FC236}">
                <a16:creationId xmlns:a16="http://schemas.microsoft.com/office/drawing/2014/main" id="{01D65F5B-6C48-666E-8ED1-CE03E3E242E9}"/>
              </a:ext>
            </a:extLst>
          </p:cNvPr>
          <p:cNvSpPr txBox="1"/>
          <p:nvPr/>
        </p:nvSpPr>
        <p:spPr>
          <a:xfrm>
            <a:off x="838200" y="535859"/>
            <a:ext cx="10515600" cy="53094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2400"/>
              <a:buFont typeface="Arial"/>
              <a:buNone/>
            </a:pPr>
            <a:r>
              <a:rPr lang="en-US" sz="2400" b="1" dirty="0">
                <a:latin typeface="Montserrat"/>
                <a:sym typeface="Montserrat"/>
              </a:rPr>
              <a:t>Objective 1: Zeromq Single UE Implementation</a:t>
            </a:r>
            <a:endParaRPr lang="en-US" sz="1400" b="0" i="0" u="none" strike="noStrike" cap="none" dirty="0">
              <a:solidFill>
                <a:srgbClr val="000000"/>
              </a:solidFill>
              <a:latin typeface="Arial"/>
              <a:ea typeface="Arial"/>
              <a:cs typeface="Arial"/>
              <a:sym typeface="Arial"/>
            </a:endParaRPr>
          </a:p>
        </p:txBody>
      </p:sp>
      <p:sp>
        <p:nvSpPr>
          <p:cNvPr id="5" name="Rectangle 4">
            <a:extLst>
              <a:ext uri="{FF2B5EF4-FFF2-40B4-BE49-F238E27FC236}">
                <a16:creationId xmlns:a16="http://schemas.microsoft.com/office/drawing/2014/main" id="{1ACD8490-31EA-5034-3F4C-347113F2624C}"/>
              </a:ext>
            </a:extLst>
          </p:cNvPr>
          <p:cNvSpPr>
            <a:spLocks noChangeArrowheads="1"/>
          </p:cNvSpPr>
          <p:nvPr/>
        </p:nvSpPr>
        <p:spPr bwMode="auto">
          <a:xfrm>
            <a:off x="346587" y="1068520"/>
            <a:ext cx="4156588"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marR="0" lvl="0" algn="l" rtl="0">
              <a:lnSpc>
                <a:spcPct val="100000"/>
              </a:lnSpc>
              <a:spcBef>
                <a:spcPts val="0"/>
              </a:spcBef>
              <a:spcAft>
                <a:spcPts val="0"/>
              </a:spcAft>
            </a:defPPr>
            <a:lvl1pPr marR="0" lvl="0"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1pPr>
            <a:lvl2pPr marL="457200" marR="0" lvl="1"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2pPr>
            <a:lvl3pPr marL="914400" marR="0" lvl="2"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3pPr>
            <a:lvl4pPr marL="1371600" marR="0" lvl="3"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4pPr>
            <a:lvl5pPr marL="1828800" marR="0" lvl="4"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5pPr>
            <a:lvl6pPr marL="2286000" marR="0" lvl="5"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6pPr>
            <a:lvl7pPr marL="2743200" marR="0" lvl="6"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7pPr>
            <a:lvl8pPr marL="3200400" marR="0" lvl="7"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8pPr>
            <a:lvl9pPr marL="3657600" marR="0" lvl="8"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apt-get install build-essential </a:t>
            </a:r>
            <a:r>
              <a:rPr kumimoji="0" lang="en-US" altLang="en-US" sz="1200" b="1" i="0" u="none" strike="noStrike" cap="none" normalizeH="0" baseline="0" dirty="0" err="1">
                <a:ln>
                  <a:noFill/>
                </a:ln>
                <a:solidFill>
                  <a:schemeClr val="tx1"/>
                </a:solidFill>
                <a:effectLst/>
                <a:latin typeface="Arial" panose="020B0604020202020204" pitchFamily="34" charset="0"/>
              </a:rPr>
              <a:t>cmake</a:t>
            </a:r>
            <a:r>
              <a:rPr kumimoji="0" lang="en-US" altLang="en-US" sz="1200" b="1" i="0" u="none" strike="noStrike" cap="none" normalizeH="0" baseline="0" dirty="0">
                <a:ln>
                  <a:noFill/>
                </a:ln>
                <a:solidFill>
                  <a:schemeClr val="tx1"/>
                </a:solidFill>
                <a:effectLst/>
                <a:latin typeface="Arial" panose="020B0604020202020204" pitchFamily="34" charset="0"/>
              </a:rPr>
              <a:t> libfftw3-dev </a:t>
            </a:r>
            <a:r>
              <a:rPr kumimoji="0" lang="en-US" altLang="en-US" sz="1200" b="1" i="0" u="none" strike="noStrike" cap="none" normalizeH="0" baseline="0" dirty="0" err="1">
                <a:ln>
                  <a:noFill/>
                </a:ln>
                <a:solidFill>
                  <a:schemeClr val="tx1"/>
                </a:solidFill>
                <a:effectLst/>
                <a:latin typeface="Arial" panose="020B0604020202020204" pitchFamily="34" charset="0"/>
              </a:rPr>
              <a:t>libmbedtls</a:t>
            </a:r>
            <a:r>
              <a:rPr kumimoji="0" lang="en-US" altLang="en-US" sz="1200" b="1" i="0" u="none" strike="noStrike" cap="none" normalizeH="0" baseline="0" dirty="0">
                <a:ln>
                  <a:noFill/>
                </a:ln>
                <a:solidFill>
                  <a:schemeClr val="tx1"/>
                </a:solidFill>
                <a:effectLst/>
                <a:latin typeface="Arial" panose="020B0604020202020204" pitchFamily="34" charset="0"/>
              </a:rPr>
              <a:t>-dev </a:t>
            </a:r>
            <a:r>
              <a:rPr kumimoji="0" lang="en-US" altLang="en-US" sz="1200" b="1" i="0" u="none" strike="noStrike" cap="none" normalizeH="0" baseline="0" dirty="0" err="1">
                <a:ln>
                  <a:noFill/>
                </a:ln>
                <a:solidFill>
                  <a:schemeClr val="tx1"/>
                </a:solidFill>
                <a:effectLst/>
                <a:latin typeface="Arial" panose="020B0604020202020204" pitchFamily="34" charset="0"/>
              </a:rPr>
              <a:t>libboost</a:t>
            </a:r>
            <a:r>
              <a:rPr kumimoji="0" lang="en-US" altLang="en-US" sz="1200" b="1" i="0" u="none" strike="noStrike" cap="none" normalizeH="0" baseline="0" dirty="0">
                <a:ln>
                  <a:noFill/>
                </a:ln>
                <a:solidFill>
                  <a:schemeClr val="tx1"/>
                </a:solidFill>
                <a:effectLst/>
                <a:latin typeface="Arial" panose="020B0604020202020204" pitchFamily="34" charset="0"/>
              </a:rPr>
              <a:t>-program-options-dev </a:t>
            </a:r>
            <a:r>
              <a:rPr kumimoji="0" lang="en-US" altLang="en-US" sz="1200" b="1" i="0" u="none" strike="noStrike" cap="none" normalizeH="0" baseline="0" dirty="0" err="1">
                <a:ln>
                  <a:noFill/>
                </a:ln>
                <a:solidFill>
                  <a:schemeClr val="tx1"/>
                </a:solidFill>
                <a:effectLst/>
                <a:latin typeface="Arial" panose="020B0604020202020204" pitchFamily="34" charset="0"/>
              </a:rPr>
              <a:t>libconfig</a:t>
            </a:r>
            <a:r>
              <a:rPr kumimoji="0" lang="en-US" altLang="en-US" sz="1200" b="1" i="0" u="none" strike="noStrike" cap="none" normalizeH="0" baseline="0" dirty="0">
                <a:ln>
                  <a:noFill/>
                </a:ln>
                <a:solidFill>
                  <a:schemeClr val="tx1"/>
                </a:solidFill>
                <a:effectLst/>
                <a:latin typeface="Arial" panose="020B0604020202020204" pitchFamily="34" charset="0"/>
              </a:rPr>
              <a:t>++-dev </a:t>
            </a:r>
            <a:r>
              <a:rPr kumimoji="0" lang="en-US" altLang="en-US" sz="1200" b="1" i="0" u="none" strike="noStrike" cap="none" normalizeH="0" baseline="0" dirty="0" err="1">
                <a:ln>
                  <a:noFill/>
                </a:ln>
                <a:solidFill>
                  <a:schemeClr val="tx1"/>
                </a:solidFill>
                <a:effectLst/>
                <a:latin typeface="Arial" panose="020B0604020202020204" pitchFamily="34" charset="0"/>
              </a:rPr>
              <a:t>libsctp</a:t>
            </a:r>
            <a:r>
              <a:rPr kumimoji="0" lang="en-US" altLang="en-US" sz="1200" b="1" i="0" u="none" strike="noStrike" cap="none" normalizeH="0" baseline="0" dirty="0">
                <a:ln>
                  <a:noFill/>
                </a:ln>
                <a:solidFill>
                  <a:schemeClr val="tx1"/>
                </a:solidFill>
                <a:effectLst/>
                <a:latin typeface="Arial" panose="020B0604020202020204" pitchFamily="34" charset="0"/>
              </a:rPr>
              <a:t>-dev</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git clone https://github.com/srsRAN/srsRAN_4G.git</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cd srsRAN_4G</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mkdir</a:t>
            </a:r>
            <a:r>
              <a:rPr kumimoji="0" lang="en-US" altLang="en-US" sz="1200" b="1" i="0" u="none" strike="noStrike" cap="none" normalizeH="0" baseline="0" dirty="0">
                <a:ln>
                  <a:noFill/>
                </a:ln>
                <a:solidFill>
                  <a:schemeClr val="tx1"/>
                </a:solidFill>
                <a:effectLst/>
                <a:latin typeface="Arial" panose="020B0604020202020204" pitchFamily="34" charset="0"/>
              </a:rPr>
              <a:t> build</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cd build</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cmake</a:t>
            </a:r>
            <a:r>
              <a:rPr kumimoji="0" lang="en-US" altLang="en-US" sz="1200" b="1"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make</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make test</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make install</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srsran_install_configs.sh user</a:t>
            </a:r>
            <a:br>
              <a:rPr lang="en-US" altLang="en-US" b="1" dirty="0"/>
            </a:br>
            <a:r>
              <a:rPr lang="en-US" altLang="en-US" b="1" dirty="0" err="1"/>
              <a:t>sudo</a:t>
            </a:r>
            <a:r>
              <a:rPr lang="en-US" altLang="en-US" b="1" dirty="0"/>
              <a:t> apt-get install libzmq3-dev</a:t>
            </a:r>
            <a:br>
              <a:rPr lang="en-US" altLang="en-US" b="1" dirty="0"/>
            </a:br>
            <a:r>
              <a:rPr lang="en-US" altLang="en-US" b="1" dirty="0"/>
              <a:t>git clone https://github.com/zeromq/libzmq.git</a:t>
            </a: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b="1" dirty="0"/>
              <a:t>cd </a:t>
            </a:r>
            <a:r>
              <a:rPr lang="en-US" altLang="en-US" b="1" dirty="0" err="1"/>
              <a:t>libzmq</a:t>
            </a:r>
            <a:endParaRPr lang="en-US" altLang="en-US" b="1" dirty="0"/>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b="1" dirty="0"/>
              <a:t>./autogen.sh</a:t>
            </a: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b="1" dirty="0"/>
              <a:t>./configure</a:t>
            </a: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b="1" dirty="0"/>
              <a:t>make</a:t>
            </a: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b="1" dirty="0" err="1"/>
              <a:t>sudo</a:t>
            </a:r>
            <a:r>
              <a:rPr lang="en-US" altLang="en-US" b="1" dirty="0"/>
              <a:t> make install</a:t>
            </a: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b="1" dirty="0" err="1"/>
              <a:t>sudo</a:t>
            </a:r>
            <a:r>
              <a:rPr lang="en-US" altLang="en-US" b="1" dirty="0"/>
              <a:t> </a:t>
            </a:r>
            <a:r>
              <a:rPr lang="en-US" altLang="en-US" b="1" dirty="0" err="1"/>
              <a:t>ldconfig</a:t>
            </a:r>
            <a:endParaRPr kumimoji="0" lang="en-US" altLang="en-US" sz="1200" b="1"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822955E3-C970-2901-2AAA-E35254542DE8}"/>
              </a:ext>
            </a:extLst>
          </p:cNvPr>
          <p:cNvSpPr>
            <a:spLocks noChangeArrowheads="1"/>
          </p:cNvSpPr>
          <p:nvPr/>
        </p:nvSpPr>
        <p:spPr bwMode="auto">
          <a:xfrm>
            <a:off x="5287296" y="1277445"/>
            <a:ext cx="6904704" cy="4099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marR="0" lvl="0" algn="l" rtl="0">
              <a:lnSpc>
                <a:spcPct val="100000"/>
              </a:lnSpc>
              <a:spcBef>
                <a:spcPts val="0"/>
              </a:spcBef>
              <a:spcAft>
                <a:spcPts val="0"/>
              </a:spcAft>
            </a:defPPr>
            <a:lvl1pPr marR="0" lvl="0"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1pPr>
            <a:lvl2pPr marL="457200" marR="0" lvl="1"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2pPr>
            <a:lvl3pPr marL="914400" marR="0" lvl="2"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3pPr>
            <a:lvl4pPr marL="1371600" marR="0" lvl="3"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4pPr>
            <a:lvl5pPr marL="1828800" marR="0" lvl="4"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5pPr>
            <a:lvl6pPr marL="2286000" marR="0" lvl="5"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6pPr>
            <a:lvl7pPr marL="2743200" marR="0" lvl="6"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7pPr>
            <a:lvl8pPr marL="3200400" marR="0" lvl="7"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8pPr>
            <a:lvl9pPr marL="3657600" marR="0" lvl="8"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git clone https://github.com/zeromq/czmq.git</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cd </a:t>
            </a:r>
            <a:r>
              <a:rPr kumimoji="0" lang="en-US" altLang="en-US" sz="1200" b="1" i="0" u="none" strike="noStrike" cap="none" normalizeH="0" baseline="0" dirty="0" err="1">
                <a:ln>
                  <a:noFill/>
                </a:ln>
                <a:solidFill>
                  <a:schemeClr val="tx1"/>
                </a:solidFill>
                <a:effectLst/>
                <a:latin typeface="Arial" panose="020B0604020202020204" pitchFamily="34" charset="0"/>
              </a:rPr>
              <a:t>czmq</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./autogen.sh</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./configure</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make</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make install</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ldconfig</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curl -</a:t>
            </a:r>
            <a:r>
              <a:rPr kumimoji="0" lang="en-US" altLang="en-US" sz="1200" b="1" i="0" u="none" strike="noStrike" cap="none" normalizeH="0" baseline="0" dirty="0" err="1">
                <a:ln>
                  <a:noFill/>
                </a:ln>
                <a:solidFill>
                  <a:schemeClr val="tx1"/>
                </a:solidFill>
                <a:effectLst/>
                <a:latin typeface="Arial" panose="020B0604020202020204" pitchFamily="34" charset="0"/>
              </a:rPr>
              <a:t>fsSL</a:t>
            </a:r>
            <a:r>
              <a:rPr kumimoji="0" lang="en-US" altLang="en-US" sz="1200" b="1" i="0" u="none" strike="noStrike" cap="none" normalizeH="0" baseline="0" dirty="0">
                <a:ln>
                  <a:noFill/>
                </a:ln>
                <a:solidFill>
                  <a:schemeClr val="tx1"/>
                </a:solidFill>
                <a:effectLst/>
                <a:latin typeface="Arial" panose="020B0604020202020204" pitchFamily="34" charset="0"/>
              </a:rPr>
              <a:t> https://pgp.mongodb.com/server-6.0.asc | </a:t>
            </a: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gpg</a:t>
            </a:r>
            <a:r>
              <a:rPr kumimoji="0" lang="en-US" altLang="en-US" sz="1200" b="1" i="0" u="none" strike="noStrike" cap="none" normalizeH="0" baseline="0" dirty="0">
                <a:ln>
                  <a:noFill/>
                </a:ln>
                <a:solidFill>
                  <a:schemeClr val="tx1"/>
                </a:solidFill>
                <a:effectLst/>
                <a:latin typeface="Arial" panose="020B0604020202020204" pitchFamily="34" charset="0"/>
              </a:rPr>
              <a:t> -o /</a:t>
            </a:r>
            <a:r>
              <a:rPr kumimoji="0" lang="en-US" altLang="en-US" sz="1200" b="1" i="0" u="none" strike="noStrike" cap="none" normalizeH="0" baseline="0" dirty="0" err="1">
                <a:ln>
                  <a:noFill/>
                </a:ln>
                <a:solidFill>
                  <a:schemeClr val="tx1"/>
                </a:solidFill>
                <a:effectLst/>
                <a:latin typeface="Arial" panose="020B0604020202020204" pitchFamily="34" charset="0"/>
              </a:rPr>
              <a:t>usr</a:t>
            </a:r>
            <a:r>
              <a:rPr kumimoji="0" lang="en-US" altLang="en-US" sz="1200" b="1" i="0" u="none" strike="noStrike" cap="none" normalizeH="0" baseline="0" dirty="0">
                <a:ln>
                  <a:noFill/>
                </a:ln>
                <a:solidFill>
                  <a:schemeClr val="tx1"/>
                </a:solidFill>
                <a:effectLst/>
                <a:latin typeface="Arial" panose="020B0604020202020204" pitchFamily="34" charset="0"/>
              </a:rPr>
              <a:t>/share/keyrings/mongodb-server-6.0.gpg --</a:t>
            </a:r>
            <a:r>
              <a:rPr kumimoji="0" lang="en-US" altLang="en-US" sz="1200" b="1" i="0" u="none" strike="noStrike" cap="none" normalizeH="0" baseline="0" dirty="0" err="1">
                <a:ln>
                  <a:noFill/>
                </a:ln>
                <a:solidFill>
                  <a:schemeClr val="tx1"/>
                </a:solidFill>
                <a:effectLst/>
                <a:latin typeface="Arial" panose="020B0604020202020204" pitchFamily="34" charset="0"/>
              </a:rPr>
              <a:t>dearmor</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echo "deb [ arch=amd64,arm64 signed-by=/</a:t>
            </a:r>
            <a:r>
              <a:rPr kumimoji="0" lang="en-US" altLang="en-US" sz="1200" b="1" i="0" u="none" strike="noStrike" cap="none" normalizeH="0" baseline="0" dirty="0" err="1">
                <a:ln>
                  <a:noFill/>
                </a:ln>
                <a:solidFill>
                  <a:schemeClr val="tx1"/>
                </a:solidFill>
                <a:effectLst/>
                <a:latin typeface="Arial" panose="020B0604020202020204" pitchFamily="34" charset="0"/>
              </a:rPr>
              <a:t>usr</a:t>
            </a:r>
            <a:r>
              <a:rPr kumimoji="0" lang="en-US" altLang="en-US" sz="1200" b="1" i="0" u="none" strike="noStrike" cap="none" normalizeH="0" baseline="0" dirty="0">
                <a:ln>
                  <a:noFill/>
                </a:ln>
                <a:solidFill>
                  <a:schemeClr val="tx1"/>
                </a:solidFill>
                <a:effectLst/>
                <a:latin typeface="Arial" panose="020B0604020202020204" pitchFamily="34" charset="0"/>
              </a:rPr>
              <a:t>/share/keyrings/mongodb-server-6.0.gpg ] https://repo.mongodb.org/apt/ubuntu focal/</a:t>
            </a:r>
            <a:r>
              <a:rPr kumimoji="0" lang="en-US" altLang="en-US" sz="1200" b="1" i="0" u="none" strike="noStrike" cap="none" normalizeH="0" baseline="0" dirty="0" err="1">
                <a:ln>
                  <a:noFill/>
                </a:ln>
                <a:solidFill>
                  <a:schemeClr val="tx1"/>
                </a:solidFill>
                <a:effectLst/>
                <a:latin typeface="Arial" panose="020B0604020202020204" pitchFamily="34" charset="0"/>
              </a:rPr>
              <a:t>mongodb</a:t>
            </a:r>
            <a:r>
              <a:rPr kumimoji="0" lang="en-US" altLang="en-US" sz="1200" b="1" i="0" u="none" strike="noStrike" cap="none" normalizeH="0" baseline="0" dirty="0">
                <a:ln>
                  <a:noFill/>
                </a:ln>
                <a:solidFill>
                  <a:schemeClr val="tx1"/>
                </a:solidFill>
                <a:effectLst/>
                <a:latin typeface="Arial" panose="020B0604020202020204" pitchFamily="34" charset="0"/>
              </a:rPr>
              <a:t>-org/6.0 multiverse" |    \ </a:t>
            </a: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tee /</a:t>
            </a:r>
            <a:r>
              <a:rPr kumimoji="0" lang="en-US" altLang="en-US" sz="1200" b="1" i="0" u="none" strike="noStrike" cap="none" normalizeH="0" baseline="0" dirty="0" err="1">
                <a:ln>
                  <a:noFill/>
                </a:ln>
                <a:solidFill>
                  <a:schemeClr val="tx1"/>
                </a:solidFill>
                <a:effectLst/>
                <a:latin typeface="Arial" panose="020B0604020202020204" pitchFamily="34" charset="0"/>
              </a:rPr>
              <a:t>etc</a:t>
            </a:r>
            <a:r>
              <a:rPr kumimoji="0" lang="en-US" altLang="en-US" sz="1200" b="1" i="0" u="none" strike="noStrike" cap="none" normalizeH="0" baseline="0" dirty="0">
                <a:ln>
                  <a:noFill/>
                </a:ln>
                <a:solidFill>
                  <a:schemeClr val="tx1"/>
                </a:solidFill>
                <a:effectLst/>
                <a:latin typeface="Arial" panose="020B0604020202020204" pitchFamily="34" charset="0"/>
              </a:rPr>
              <a:t>/apt/</a:t>
            </a:r>
            <a:r>
              <a:rPr kumimoji="0" lang="en-US" altLang="en-US" sz="1200" b="1" i="0" u="none" strike="noStrike" cap="none" normalizeH="0" baseline="0" dirty="0" err="1">
                <a:ln>
                  <a:noFill/>
                </a:ln>
                <a:solidFill>
                  <a:schemeClr val="tx1"/>
                </a:solidFill>
                <a:effectLst/>
                <a:latin typeface="Arial" panose="020B0604020202020204" pitchFamily="34" charset="0"/>
              </a:rPr>
              <a:t>sources.list.d</a:t>
            </a:r>
            <a:r>
              <a:rPr kumimoji="0" lang="en-US" altLang="en-US" sz="1200" b="1" i="0" u="none" strike="noStrike" cap="none" normalizeH="0" baseline="0" dirty="0">
                <a:ln>
                  <a:noFill/>
                </a:ln>
                <a:solidFill>
                  <a:schemeClr val="tx1"/>
                </a:solidFill>
                <a:effectLst/>
                <a:latin typeface="Arial" panose="020B0604020202020204" pitchFamily="34" charset="0"/>
              </a:rPr>
              <a:t>/mongodb-org-6.0.list</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apt-get update</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apt-get install -y </a:t>
            </a:r>
            <a:r>
              <a:rPr kumimoji="0" lang="en-US" altLang="en-US" sz="1200" b="1" i="0" u="none" strike="noStrike" cap="none" normalizeH="0" baseline="0" dirty="0" err="1">
                <a:ln>
                  <a:noFill/>
                </a:ln>
                <a:solidFill>
                  <a:schemeClr val="tx1"/>
                </a:solidFill>
                <a:effectLst/>
                <a:latin typeface="Arial" panose="020B0604020202020204" pitchFamily="34" charset="0"/>
              </a:rPr>
              <a:t>mongodb</a:t>
            </a:r>
            <a:r>
              <a:rPr kumimoji="0" lang="en-US" altLang="en-US" sz="1200" b="1" i="0" u="none" strike="noStrike" cap="none" normalizeH="0" baseline="0" dirty="0">
                <a:ln>
                  <a:noFill/>
                </a:ln>
                <a:solidFill>
                  <a:schemeClr val="tx1"/>
                </a:solidFill>
                <a:effectLst/>
                <a:latin typeface="Arial" panose="020B0604020202020204" pitchFamily="34" charset="0"/>
              </a:rPr>
              <a:t>-org</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add-apt-repository ppa:open5gs/latest</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apt-get update</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apt-get install -y open5gs</a:t>
            </a:r>
          </a:p>
          <a:p>
            <a:pPr marL="0" marR="0" lvl="0" indent="0" algn="l" defTabSz="914400" rtl="0" eaLnBrk="0" fontAlgn="base" latinLnBrk="0" hangingPunct="0">
              <a:lnSpc>
                <a:spcPct val="100000"/>
              </a:lnSpc>
              <a:spcBef>
                <a:spcPct val="30000"/>
              </a:spcBef>
              <a:spcAft>
                <a:spcPct val="0"/>
              </a:spcAft>
              <a:buClrTx/>
              <a:buSzTx/>
              <a:buFontTx/>
              <a:buNone/>
              <a:tabLst/>
            </a:pPr>
            <a:endParaRPr kumimoji="0" lang="en-US" altLang="en-US" sz="12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08196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E255B7-BDC3-7307-FD87-3C65020D3086}"/>
            </a:ext>
          </a:extLst>
        </p:cNvPr>
        <p:cNvGrpSpPr/>
        <p:nvPr/>
      </p:nvGrpSpPr>
      <p:grpSpPr>
        <a:xfrm>
          <a:off x="0" y="0"/>
          <a:ext cx="0" cy="0"/>
          <a:chOff x="0" y="0"/>
          <a:chExt cx="0" cy="0"/>
        </a:xfrm>
      </p:grpSpPr>
      <p:sp>
        <p:nvSpPr>
          <p:cNvPr id="2" name="Google Shape;125;p3">
            <a:extLst>
              <a:ext uri="{FF2B5EF4-FFF2-40B4-BE49-F238E27FC236}">
                <a16:creationId xmlns:a16="http://schemas.microsoft.com/office/drawing/2014/main" id="{23E11DA9-DCBB-86FC-A10A-7B3E17FCA226}"/>
              </a:ext>
            </a:extLst>
          </p:cNvPr>
          <p:cNvSpPr txBox="1"/>
          <p:nvPr/>
        </p:nvSpPr>
        <p:spPr>
          <a:xfrm>
            <a:off x="838200" y="78659"/>
            <a:ext cx="10515600" cy="53094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a:t>
            </a:r>
            <a:endParaRPr lang="en-US" sz="1400" b="0" i="0" u="none" strike="noStrike" cap="none" dirty="0">
              <a:solidFill>
                <a:srgbClr val="000000"/>
              </a:solidFill>
              <a:latin typeface="Arial"/>
              <a:ea typeface="Arial"/>
              <a:cs typeface="Arial"/>
              <a:sym typeface="Arial"/>
            </a:endParaRPr>
          </a:p>
        </p:txBody>
      </p:sp>
      <p:sp>
        <p:nvSpPr>
          <p:cNvPr id="3" name="Google Shape;125;p3">
            <a:extLst>
              <a:ext uri="{FF2B5EF4-FFF2-40B4-BE49-F238E27FC236}">
                <a16:creationId xmlns:a16="http://schemas.microsoft.com/office/drawing/2014/main" id="{05D5D7BF-BB3E-8D83-C6FA-EEC9CF58DEE2}"/>
              </a:ext>
            </a:extLst>
          </p:cNvPr>
          <p:cNvSpPr txBox="1"/>
          <p:nvPr/>
        </p:nvSpPr>
        <p:spPr>
          <a:xfrm>
            <a:off x="838200" y="535859"/>
            <a:ext cx="10515600" cy="53094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2400"/>
              <a:buFont typeface="Arial"/>
              <a:buNone/>
            </a:pPr>
            <a:r>
              <a:rPr lang="en-US" sz="2400" b="1" dirty="0">
                <a:latin typeface="Montserrat"/>
                <a:sym typeface="Montserrat"/>
              </a:rPr>
              <a:t>Objective 1: Zeromq Single UE Implementation</a:t>
            </a:r>
            <a:endParaRPr lang="en-US" sz="1400" b="0" i="0" u="none" strike="noStrike" cap="none" dirty="0">
              <a:solidFill>
                <a:srgbClr val="000000"/>
              </a:solidFill>
              <a:latin typeface="Arial"/>
              <a:ea typeface="Arial"/>
              <a:cs typeface="Arial"/>
              <a:sym typeface="Arial"/>
            </a:endParaRPr>
          </a:p>
        </p:txBody>
      </p:sp>
      <p:sp>
        <p:nvSpPr>
          <p:cNvPr id="5" name="Rectangle 4">
            <a:extLst>
              <a:ext uri="{FF2B5EF4-FFF2-40B4-BE49-F238E27FC236}">
                <a16:creationId xmlns:a16="http://schemas.microsoft.com/office/drawing/2014/main" id="{905446B4-5E38-D0D2-46E6-56431E9C3CD3}"/>
              </a:ext>
            </a:extLst>
          </p:cNvPr>
          <p:cNvSpPr>
            <a:spLocks noChangeArrowheads="1"/>
          </p:cNvSpPr>
          <p:nvPr/>
        </p:nvSpPr>
        <p:spPr bwMode="auto">
          <a:xfrm>
            <a:off x="245805" y="1151495"/>
            <a:ext cx="5850195"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marR="0" lvl="0" algn="l" rtl="0">
              <a:lnSpc>
                <a:spcPct val="100000"/>
              </a:lnSpc>
              <a:spcBef>
                <a:spcPts val="0"/>
              </a:spcBef>
              <a:spcAft>
                <a:spcPts val="0"/>
              </a:spcAft>
            </a:defPPr>
            <a:lvl1pPr marR="0" lvl="0"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1pPr>
            <a:lvl2pPr marL="457200" marR="0" lvl="1"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2pPr>
            <a:lvl3pPr marL="914400" marR="0" lvl="2"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3pPr>
            <a:lvl4pPr marL="1371600" marR="0" lvl="3"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4pPr>
            <a:lvl5pPr marL="1828800" marR="0" lvl="4"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5pPr>
            <a:lvl6pPr marL="2286000" marR="0" lvl="5"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6pPr>
            <a:lvl7pPr marL="2743200" marR="0" lvl="6"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7pPr>
            <a:lvl8pPr marL="3200400" marR="0" lvl="7"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8pPr>
            <a:lvl9pPr marL="3657600" marR="0" lvl="8"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apt update</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apt install -y ca-certificates curl </a:t>
            </a:r>
            <a:r>
              <a:rPr kumimoji="0" lang="en-US" altLang="en-US" sz="1200" b="1" i="0" u="none" strike="noStrike" cap="none" normalizeH="0" baseline="0" dirty="0" err="1">
                <a:ln>
                  <a:noFill/>
                </a:ln>
                <a:solidFill>
                  <a:schemeClr val="tx1"/>
                </a:solidFill>
                <a:effectLst/>
                <a:latin typeface="Arial" panose="020B0604020202020204" pitchFamily="34" charset="0"/>
              </a:rPr>
              <a:t>gnupg</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mkdir</a:t>
            </a:r>
            <a:r>
              <a:rPr kumimoji="0" lang="en-US" altLang="en-US" sz="1200" b="1" i="0" u="none" strike="noStrike" cap="none" normalizeH="0" baseline="0" dirty="0">
                <a:ln>
                  <a:noFill/>
                </a:ln>
                <a:solidFill>
                  <a:schemeClr val="tx1"/>
                </a:solidFill>
                <a:effectLst/>
                <a:latin typeface="Arial" panose="020B0604020202020204" pitchFamily="34" charset="0"/>
              </a:rPr>
              <a:t> -p /</a:t>
            </a:r>
            <a:r>
              <a:rPr kumimoji="0" lang="en-US" altLang="en-US" sz="1200" b="1" i="0" u="none" strike="noStrike" cap="none" normalizeH="0" baseline="0" dirty="0" err="1">
                <a:ln>
                  <a:noFill/>
                </a:ln>
                <a:solidFill>
                  <a:schemeClr val="tx1"/>
                </a:solidFill>
                <a:effectLst/>
                <a:latin typeface="Arial" panose="020B0604020202020204" pitchFamily="34" charset="0"/>
              </a:rPr>
              <a:t>etc</a:t>
            </a:r>
            <a:r>
              <a:rPr kumimoji="0" lang="en-US" altLang="en-US" sz="1200" b="1" i="0" u="none" strike="noStrike" cap="none" normalizeH="0" baseline="0" dirty="0">
                <a:ln>
                  <a:noFill/>
                </a:ln>
                <a:solidFill>
                  <a:schemeClr val="tx1"/>
                </a:solidFill>
                <a:effectLst/>
                <a:latin typeface="Arial" panose="020B0604020202020204" pitchFamily="34" charset="0"/>
              </a:rPr>
              <a:t>/apt/keyrings</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 curl -</a:t>
            </a:r>
            <a:r>
              <a:rPr kumimoji="0" lang="en-US" altLang="en-US" sz="1200" b="1" i="0" u="none" strike="noStrike" cap="none" normalizeH="0" baseline="0" dirty="0" err="1">
                <a:ln>
                  <a:noFill/>
                </a:ln>
                <a:solidFill>
                  <a:schemeClr val="tx1"/>
                </a:solidFill>
                <a:effectLst/>
                <a:latin typeface="Arial" panose="020B0604020202020204" pitchFamily="34" charset="0"/>
              </a:rPr>
              <a:t>fsSL</a:t>
            </a:r>
            <a:r>
              <a:rPr kumimoji="0" lang="en-US" altLang="en-US" sz="1200" b="1" i="0" u="none" strike="noStrike" cap="none" normalizeH="0" baseline="0" dirty="0">
                <a:ln>
                  <a:noFill/>
                </a:ln>
                <a:solidFill>
                  <a:schemeClr val="tx1"/>
                </a:solidFill>
                <a:effectLst/>
                <a:latin typeface="Arial" panose="020B0604020202020204" pitchFamily="34" charset="0"/>
              </a:rPr>
              <a:t> https://deb.nodesource.com/gpgkey/nodesource-repo.gpg.key | </a:t>
            </a: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gpg</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dearmor</a:t>
            </a:r>
            <a:r>
              <a:rPr kumimoji="0" lang="en-US" altLang="en-US" sz="1200" b="1" i="0" u="none" strike="noStrike" cap="none" normalizeH="0" baseline="0" dirty="0">
                <a:ln>
                  <a:noFill/>
                </a:ln>
                <a:solidFill>
                  <a:schemeClr val="tx1"/>
                </a:solidFill>
                <a:effectLst/>
                <a:latin typeface="Arial" panose="020B0604020202020204" pitchFamily="34" charset="0"/>
              </a:rPr>
              <a:t> -o /</a:t>
            </a:r>
            <a:r>
              <a:rPr kumimoji="0" lang="en-US" altLang="en-US" sz="1200" b="1" i="0" u="none" strike="noStrike" cap="none" normalizeH="0" baseline="0" dirty="0" err="1">
                <a:ln>
                  <a:noFill/>
                </a:ln>
                <a:solidFill>
                  <a:schemeClr val="tx1"/>
                </a:solidFill>
                <a:effectLst/>
                <a:latin typeface="Arial" panose="020B0604020202020204" pitchFamily="34" charset="0"/>
              </a:rPr>
              <a:t>etc</a:t>
            </a:r>
            <a:r>
              <a:rPr kumimoji="0" lang="en-US" altLang="en-US" sz="1200" b="1" i="0" u="none" strike="noStrike" cap="none" normalizeH="0" baseline="0" dirty="0">
                <a:ln>
                  <a:noFill/>
                </a:ln>
                <a:solidFill>
                  <a:schemeClr val="tx1"/>
                </a:solidFill>
                <a:effectLst/>
                <a:latin typeface="Arial" panose="020B0604020202020204" pitchFamily="34" charset="0"/>
              </a:rPr>
              <a:t>/apt/keyrings/</a:t>
            </a:r>
            <a:r>
              <a:rPr kumimoji="0" lang="en-US" altLang="en-US" sz="1200" b="1" i="0" u="none" strike="noStrike" cap="none" normalizeH="0" baseline="0" dirty="0" err="1">
                <a:ln>
                  <a:noFill/>
                </a:ln>
                <a:solidFill>
                  <a:schemeClr val="tx1"/>
                </a:solidFill>
                <a:effectLst/>
                <a:latin typeface="Arial" panose="020B0604020202020204" pitchFamily="34" charset="0"/>
              </a:rPr>
              <a:t>nodesource.gpg</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NODE_MAJOR=20</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echo "deb [signed-by=/</a:t>
            </a:r>
            <a:r>
              <a:rPr kumimoji="0" lang="en-US" altLang="en-US" sz="1200" b="1" i="0" u="none" strike="noStrike" cap="none" normalizeH="0" baseline="0" dirty="0" err="1">
                <a:ln>
                  <a:noFill/>
                </a:ln>
                <a:solidFill>
                  <a:schemeClr val="tx1"/>
                </a:solidFill>
                <a:effectLst/>
                <a:latin typeface="Arial" panose="020B0604020202020204" pitchFamily="34" charset="0"/>
              </a:rPr>
              <a:t>etc</a:t>
            </a:r>
            <a:r>
              <a:rPr kumimoji="0" lang="en-US" altLang="en-US" sz="1200" b="1" i="0" u="none" strike="noStrike" cap="none" normalizeH="0" baseline="0" dirty="0">
                <a:ln>
                  <a:noFill/>
                </a:ln>
                <a:solidFill>
                  <a:schemeClr val="tx1"/>
                </a:solidFill>
                <a:effectLst/>
                <a:latin typeface="Arial" panose="020B0604020202020204" pitchFamily="34" charset="0"/>
              </a:rPr>
              <a:t>/apt/keyrings/</a:t>
            </a:r>
            <a:r>
              <a:rPr kumimoji="0" lang="en-US" altLang="en-US" sz="1200" b="1" i="0" u="none" strike="noStrike" cap="none" normalizeH="0" baseline="0" dirty="0" err="1">
                <a:ln>
                  <a:noFill/>
                </a:ln>
                <a:solidFill>
                  <a:schemeClr val="tx1"/>
                </a:solidFill>
                <a:effectLst/>
                <a:latin typeface="Arial" panose="020B0604020202020204" pitchFamily="34" charset="0"/>
              </a:rPr>
              <a:t>nodesource.gpg</a:t>
            </a:r>
            <a:r>
              <a:rPr kumimoji="0" lang="en-US" altLang="en-US" sz="1200" b="1" i="0" u="none" strike="noStrike" cap="none" normalizeH="0" baseline="0" dirty="0">
                <a:ln>
                  <a:noFill/>
                </a:ln>
                <a:solidFill>
                  <a:schemeClr val="tx1"/>
                </a:solidFill>
                <a:effectLst/>
                <a:latin typeface="Arial" panose="020B0604020202020204" pitchFamily="34" charset="0"/>
              </a:rPr>
              <a:t>] https://deb.nodesource.com/node_$NODE_MAJOR.x </a:t>
            </a:r>
            <a:r>
              <a:rPr kumimoji="0" lang="en-US" altLang="en-US" sz="1200" b="1" i="0" u="none" strike="noStrike" cap="none" normalizeH="0" baseline="0" dirty="0" err="1">
                <a:ln>
                  <a:noFill/>
                </a:ln>
                <a:solidFill>
                  <a:schemeClr val="tx1"/>
                </a:solidFill>
                <a:effectLst/>
                <a:latin typeface="Arial" panose="020B0604020202020204" pitchFamily="34" charset="0"/>
              </a:rPr>
              <a:t>nodistro</a:t>
            </a:r>
            <a:r>
              <a:rPr kumimoji="0" lang="en-US" altLang="en-US" sz="1200" b="1" i="0" u="none" strike="noStrike" cap="none" normalizeH="0" baseline="0" dirty="0">
                <a:ln>
                  <a:noFill/>
                </a:ln>
                <a:solidFill>
                  <a:schemeClr val="tx1"/>
                </a:solidFill>
                <a:effectLst/>
                <a:latin typeface="Arial" panose="020B0604020202020204" pitchFamily="34" charset="0"/>
              </a:rPr>
              <a:t> main" | </a:t>
            </a: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tee /</a:t>
            </a:r>
            <a:r>
              <a:rPr kumimoji="0" lang="en-US" altLang="en-US" sz="1200" b="1" i="0" u="none" strike="noStrike" cap="none" normalizeH="0" baseline="0" dirty="0" err="1">
                <a:ln>
                  <a:noFill/>
                </a:ln>
                <a:solidFill>
                  <a:schemeClr val="tx1"/>
                </a:solidFill>
                <a:effectLst/>
                <a:latin typeface="Arial" panose="020B0604020202020204" pitchFamily="34" charset="0"/>
              </a:rPr>
              <a:t>etc</a:t>
            </a:r>
            <a:r>
              <a:rPr kumimoji="0" lang="en-US" altLang="en-US" sz="1200" b="1" i="0" u="none" strike="noStrike" cap="none" normalizeH="0" baseline="0" dirty="0">
                <a:ln>
                  <a:noFill/>
                </a:ln>
                <a:solidFill>
                  <a:schemeClr val="tx1"/>
                </a:solidFill>
                <a:effectLst/>
                <a:latin typeface="Arial" panose="020B0604020202020204" pitchFamily="34" charset="0"/>
              </a:rPr>
              <a:t>/apt/</a:t>
            </a:r>
            <a:r>
              <a:rPr kumimoji="0" lang="en-US" altLang="en-US" sz="1200" b="1" i="0" u="none" strike="noStrike" cap="none" normalizeH="0" baseline="0" dirty="0" err="1">
                <a:ln>
                  <a:noFill/>
                </a:ln>
                <a:solidFill>
                  <a:schemeClr val="tx1"/>
                </a:solidFill>
                <a:effectLst/>
                <a:latin typeface="Arial" panose="020B0604020202020204" pitchFamily="34" charset="0"/>
              </a:rPr>
              <a:t>sources.list.d</a:t>
            </a:r>
            <a:r>
              <a:rPr kumimoji="0" lang="en-US" altLang="en-US" sz="1200" b="1" i="0" u="none" strike="noStrike" cap="none" normalizeH="0" baseline="0" dirty="0">
                <a:ln>
                  <a:noFill/>
                </a:ln>
                <a:solidFill>
                  <a:schemeClr val="tx1"/>
                </a:solidFill>
                <a:effectLst/>
                <a:latin typeface="Arial" panose="020B0604020202020204" pitchFamily="34" charset="0"/>
              </a:rPr>
              <a:t>/</a:t>
            </a:r>
            <a:r>
              <a:rPr kumimoji="0" lang="en-US" altLang="en-US" sz="1200" b="1" i="0" u="none" strike="noStrike" cap="none" normalizeH="0" baseline="0" dirty="0" err="1">
                <a:ln>
                  <a:noFill/>
                </a:ln>
                <a:solidFill>
                  <a:schemeClr val="tx1"/>
                </a:solidFill>
                <a:effectLst/>
                <a:latin typeface="Arial" panose="020B0604020202020204" pitchFamily="34" charset="0"/>
              </a:rPr>
              <a:t>nodesource.list</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apt update</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sudo </a:t>
            </a:r>
            <a:r>
              <a:rPr kumimoji="0" lang="es-ES" altLang="en-US" sz="1200" b="1" i="0" u="none" strike="noStrike" cap="none" normalizeH="0" baseline="0" dirty="0" err="1">
                <a:ln>
                  <a:noFill/>
                </a:ln>
                <a:solidFill>
                  <a:schemeClr val="tx1"/>
                </a:solidFill>
                <a:effectLst/>
                <a:latin typeface="Arial" panose="020B0604020202020204" pitchFamily="34" charset="0"/>
              </a:rPr>
              <a:t>apt</a:t>
            </a:r>
            <a:r>
              <a:rPr kumimoji="0" lang="es-ES" altLang="en-US" sz="1200" b="1" i="0" u="none" strike="noStrike" cap="none" normalizeH="0" baseline="0" dirty="0">
                <a:ln>
                  <a:noFill/>
                </a:ln>
                <a:solidFill>
                  <a:schemeClr val="tx1"/>
                </a:solidFill>
                <a:effectLst/>
                <a:latin typeface="Arial" panose="020B0604020202020204" pitchFamily="34" charset="0"/>
              </a:rPr>
              <a:t> </a:t>
            </a:r>
            <a:r>
              <a:rPr kumimoji="0" lang="es-ES" altLang="en-US" sz="1200" b="1" i="0" u="none" strike="noStrike" cap="none" normalizeH="0" baseline="0" dirty="0" err="1">
                <a:ln>
                  <a:noFill/>
                </a:ln>
                <a:solidFill>
                  <a:schemeClr val="tx1"/>
                </a:solidFill>
                <a:effectLst/>
                <a:latin typeface="Arial" panose="020B0604020202020204" pitchFamily="34" charset="0"/>
              </a:rPr>
              <a:t>install</a:t>
            </a:r>
            <a:r>
              <a:rPr kumimoji="0" lang="es-ES" altLang="en-US" sz="1200" b="1" i="0" u="none" strike="noStrike" cap="none" normalizeH="0" baseline="0" dirty="0">
                <a:ln>
                  <a:noFill/>
                </a:ln>
                <a:solidFill>
                  <a:schemeClr val="tx1"/>
                </a:solidFill>
                <a:effectLst/>
                <a:latin typeface="Arial" panose="020B0604020202020204" pitchFamily="34" charset="0"/>
              </a:rPr>
              <a:t> </a:t>
            </a:r>
            <a:r>
              <a:rPr kumimoji="0" lang="es-ES" altLang="en-US" sz="1200" b="1" i="0" u="none" strike="noStrike" cap="none" normalizeH="0" baseline="0" dirty="0" err="1">
                <a:ln>
                  <a:noFill/>
                </a:ln>
                <a:solidFill>
                  <a:schemeClr val="tx1"/>
                </a:solidFill>
                <a:effectLst/>
                <a:latin typeface="Arial" panose="020B0604020202020204" pitchFamily="34" charset="0"/>
              </a:rPr>
              <a:t>nodejs</a:t>
            </a:r>
            <a:r>
              <a:rPr kumimoji="0" lang="es-ES" altLang="en-US" sz="1200" b="1" i="0" u="none" strike="noStrike" cap="none" normalizeH="0" baseline="0" dirty="0">
                <a:ln>
                  <a:noFill/>
                </a:ln>
                <a:solidFill>
                  <a:schemeClr val="tx1"/>
                </a:solidFill>
                <a:effectLst/>
                <a:latin typeface="Arial" panose="020B0604020202020204" pitchFamily="34" charset="0"/>
              </a:rPr>
              <a:t> –y</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zypper</a:t>
            </a:r>
            <a:r>
              <a:rPr kumimoji="0" lang="en-US" altLang="en-US" sz="1200" b="1" i="0" u="none" strike="noStrike" cap="none" normalizeH="0" baseline="0" dirty="0">
                <a:ln>
                  <a:noFill/>
                </a:ln>
                <a:solidFill>
                  <a:schemeClr val="tx1"/>
                </a:solidFill>
                <a:effectLst/>
                <a:latin typeface="Arial" panose="020B0604020202020204" pitchFamily="34" charset="0"/>
              </a:rPr>
              <a:t> install nodejs8</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curl -</a:t>
            </a:r>
            <a:r>
              <a:rPr kumimoji="0" lang="en-US" altLang="en-US" sz="1200" b="1" i="0" u="none" strike="noStrike" cap="none" normalizeH="0" baseline="0" dirty="0" err="1">
                <a:ln>
                  <a:noFill/>
                </a:ln>
                <a:solidFill>
                  <a:schemeClr val="tx1"/>
                </a:solidFill>
                <a:effectLst/>
                <a:latin typeface="Arial" panose="020B0604020202020204" pitchFamily="34" charset="0"/>
              </a:rPr>
              <a:t>fsSL</a:t>
            </a:r>
            <a:r>
              <a:rPr kumimoji="0" lang="en-US" altLang="en-US" sz="1200" b="1" i="0" u="none" strike="noStrike" cap="none" normalizeH="0" baseline="0" dirty="0">
                <a:ln>
                  <a:noFill/>
                </a:ln>
                <a:solidFill>
                  <a:schemeClr val="tx1"/>
                </a:solidFill>
                <a:effectLst/>
                <a:latin typeface="Arial" panose="020B0604020202020204" pitchFamily="34" charset="0"/>
              </a:rPr>
              <a:t> https://open5gs.org/open5gs/assets/webui/install | </a:t>
            </a: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-E bash</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systemctl</a:t>
            </a:r>
            <a:r>
              <a:rPr kumimoji="0" lang="en-US" altLang="en-US" sz="1200" b="1" i="0" u="none" strike="noStrike" cap="none" normalizeH="0" baseline="0" dirty="0">
                <a:ln>
                  <a:noFill/>
                </a:ln>
                <a:solidFill>
                  <a:schemeClr val="tx1"/>
                </a:solidFill>
                <a:effectLst/>
                <a:latin typeface="Arial" panose="020B0604020202020204" pitchFamily="34" charset="0"/>
              </a:rPr>
              <a:t> restart open5gs-amfd</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wget</a:t>
            </a:r>
            <a:r>
              <a:rPr kumimoji="0" lang="en-US" altLang="en-US" sz="1200" b="1" i="0" u="none" strike="noStrike" cap="none" normalizeH="0" baseline="0" dirty="0">
                <a:ln>
                  <a:noFill/>
                </a:ln>
                <a:solidFill>
                  <a:schemeClr val="tx1"/>
                </a:solidFill>
                <a:effectLst/>
                <a:latin typeface="Arial" panose="020B0604020202020204" pitchFamily="34" charset="0"/>
              </a:rPr>
              <a:t> https://raw.githubusercontent.com/open5gs/open5gs/main/misc/db/open5gs-dbctl</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chmod</a:t>
            </a:r>
            <a:r>
              <a:rPr kumimoji="0" lang="en-US" altLang="en-US" sz="1200" b="1" i="0" u="none" strike="noStrike" cap="none" normalizeH="0" baseline="0" dirty="0">
                <a:ln>
                  <a:noFill/>
                </a:ln>
                <a:solidFill>
                  <a:schemeClr val="tx1"/>
                </a:solidFill>
                <a:effectLst/>
                <a:latin typeface="Arial" panose="020B0604020202020204" pitchFamily="34" charset="0"/>
              </a:rPr>
              <a:t> +x open5gs-dbctl</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./open5gs-dbctl add 001010123456780 00112233445566778899aabbccddeeff 63BFA50EE6523365FF14C1F45F88737D</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./open5gs-dbctl </a:t>
            </a:r>
            <a:r>
              <a:rPr kumimoji="0" lang="en-US" altLang="en-US" sz="1200" b="1" i="0" u="none" strike="noStrike" cap="none" normalizeH="0" baseline="0" dirty="0" err="1">
                <a:ln>
                  <a:noFill/>
                </a:ln>
                <a:solidFill>
                  <a:schemeClr val="tx1"/>
                </a:solidFill>
                <a:effectLst/>
                <a:latin typeface="Arial" panose="020B0604020202020204" pitchFamily="34" charset="0"/>
              </a:rPr>
              <a:t>showpretty</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endParaRPr kumimoji="0" lang="en-US" altLang="en-US" sz="1200" b="1"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524AC7A5-34F6-DE7B-0034-1441558FA4BA}"/>
              </a:ext>
            </a:extLst>
          </p:cNvPr>
          <p:cNvSpPr>
            <a:spLocks noChangeArrowheads="1"/>
          </p:cNvSpPr>
          <p:nvPr/>
        </p:nvSpPr>
        <p:spPr bwMode="auto">
          <a:xfrm>
            <a:off x="6850624" y="1151495"/>
            <a:ext cx="3551904" cy="2345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marR="0" lvl="0" algn="l" rtl="0">
              <a:lnSpc>
                <a:spcPct val="100000"/>
              </a:lnSpc>
              <a:spcBef>
                <a:spcPts val="0"/>
              </a:spcBef>
              <a:spcAft>
                <a:spcPts val="0"/>
              </a:spcAft>
            </a:defPPr>
            <a:lvl1pPr marR="0" lvl="0"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1pPr>
            <a:lvl2pPr marL="457200" marR="0" lvl="1"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2pPr>
            <a:lvl3pPr marL="914400" marR="0" lvl="2"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3pPr>
            <a:lvl4pPr marL="1371600" marR="0" lvl="3"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4pPr>
            <a:lvl5pPr marL="1828800" marR="0" lvl="4"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5pPr>
            <a:lvl6pPr marL="2286000" marR="0" lvl="5"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6pPr>
            <a:lvl7pPr marL="2743200" marR="0" lvl="6"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7pPr>
            <a:lvl8pPr marL="3200400" marR="0" lvl="7"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8pPr>
            <a:lvl9pPr marL="3657600" marR="0" lvl="8"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ip</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netns</a:t>
            </a:r>
            <a:r>
              <a:rPr kumimoji="0" lang="en-US" altLang="en-US" sz="1200" b="1" i="0" u="none" strike="noStrike" cap="none" normalizeH="0" baseline="0" dirty="0">
                <a:ln>
                  <a:noFill/>
                </a:ln>
                <a:solidFill>
                  <a:schemeClr val="tx1"/>
                </a:solidFill>
                <a:effectLst/>
                <a:latin typeface="Arial" panose="020B0604020202020204" pitchFamily="34" charset="0"/>
              </a:rPr>
              <a:t> add ue1</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ip</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netns</a:t>
            </a:r>
            <a:r>
              <a:rPr kumimoji="0" lang="en-US" altLang="en-US" sz="1200" b="1" i="0" u="none" strike="noStrike" cap="none" normalizeH="0" baseline="0" dirty="0">
                <a:ln>
                  <a:noFill/>
                </a:ln>
                <a:solidFill>
                  <a:schemeClr val="tx1"/>
                </a:solidFill>
                <a:effectLst/>
                <a:latin typeface="Arial" panose="020B0604020202020204" pitchFamily="34" charset="0"/>
              </a:rPr>
              <a:t> list</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it-IT" altLang="en-US" sz="1200" b="1" i="0" u="none" strike="noStrike" cap="none" normalizeH="0" baseline="0" dirty="0">
                <a:ln>
                  <a:noFill/>
                </a:ln>
                <a:solidFill>
                  <a:schemeClr val="tx1"/>
                </a:solidFill>
                <a:effectLst/>
                <a:latin typeface="Arial" panose="020B0604020202020204" pitchFamily="34" charset="0"/>
              </a:rPr>
              <a:t>sudo ip ro add 10.45.0.0/16 via 10.53.1.2</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route –n</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pt-BR" altLang="en-US" sz="1200" b="1" i="0" u="none" strike="noStrike" cap="none" normalizeH="0" baseline="0" dirty="0">
                <a:ln>
                  <a:noFill/>
                </a:ln>
                <a:solidFill>
                  <a:schemeClr val="tx1"/>
                </a:solidFill>
                <a:effectLst/>
                <a:latin typeface="Arial" panose="020B0604020202020204" pitchFamily="34" charset="0"/>
              </a:rPr>
              <a:t>sudo ip netns exec ue1 ping 10.45.1.1</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ping 10.45.1.2</a:t>
            </a: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b="1" dirty="0"/>
              <a:t>Sudo ./</a:t>
            </a:r>
            <a:r>
              <a:rPr lang="en-US" altLang="en-US" b="1" dirty="0" err="1"/>
              <a:t>gnb</a:t>
            </a:r>
            <a:r>
              <a:rPr lang="en-US" altLang="en-US" b="1" dirty="0"/>
              <a:t> –c ./</a:t>
            </a:r>
            <a:r>
              <a:rPr lang="en-US" altLang="en-US" b="1" dirty="0" err="1"/>
              <a:t>gnb_zmq.yaml</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b="1" dirty="0"/>
              <a:t>Sudo ./</a:t>
            </a:r>
            <a:r>
              <a:rPr lang="en-US" altLang="en-US" b="1" dirty="0" err="1"/>
              <a:t>srsue</a:t>
            </a:r>
            <a:r>
              <a:rPr lang="en-US" altLang="en-US" b="1" dirty="0"/>
              <a:t> </a:t>
            </a:r>
            <a:r>
              <a:rPr lang="en-US" altLang="en-US" b="1" dirty="0" err="1"/>
              <a:t>ue_zmq.conf</a:t>
            </a:r>
            <a:endParaRPr lang="en-US" altLang="en-US" b="1" dirty="0"/>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In </a:t>
            </a:r>
            <a:r>
              <a:rPr kumimoji="0" lang="en-US" altLang="en-US" sz="1200" b="1" i="0" u="none" strike="noStrike" cap="none" normalizeH="0" baseline="0" dirty="0" err="1">
                <a:ln>
                  <a:noFill/>
                </a:ln>
                <a:solidFill>
                  <a:schemeClr val="tx1"/>
                </a:solidFill>
                <a:effectLst/>
                <a:latin typeface="Arial" panose="020B0604020202020204" pitchFamily="34" charset="0"/>
              </a:rPr>
              <a:t>gnb</a:t>
            </a:r>
            <a:r>
              <a:rPr kumimoji="0" lang="en-US" altLang="en-US" sz="1200" b="1" i="0" u="none" strike="noStrike" cap="none" normalizeH="0" baseline="0" dirty="0">
                <a:ln>
                  <a:noFill/>
                </a:ln>
                <a:solidFill>
                  <a:schemeClr val="tx1"/>
                </a:solidFill>
                <a:effectLst/>
                <a:latin typeface="Arial" panose="020B0604020202020204" pitchFamily="34" charset="0"/>
              </a:rPr>
              <a:t> ty</a:t>
            </a:r>
            <a:r>
              <a:rPr lang="en-US" altLang="en-US" b="1" dirty="0"/>
              <a:t>pe (t) to trace</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endParaRPr kumimoji="0" lang="en-US" altLang="en-US" sz="12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01436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25;p3">
            <a:extLst>
              <a:ext uri="{FF2B5EF4-FFF2-40B4-BE49-F238E27FC236}">
                <a16:creationId xmlns:a16="http://schemas.microsoft.com/office/drawing/2014/main" id="{2D672A08-C10F-607F-C62A-03862EB38294}"/>
              </a:ext>
            </a:extLst>
          </p:cNvPr>
          <p:cNvSpPr txBox="1"/>
          <p:nvPr/>
        </p:nvSpPr>
        <p:spPr>
          <a:xfrm>
            <a:off x="1000124" y="125709"/>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Project Group – Details</a:t>
            </a:r>
            <a:endParaRPr dirty="0"/>
          </a:p>
        </p:txBody>
      </p:sp>
      <p:grpSp>
        <p:nvGrpSpPr>
          <p:cNvPr id="3" name="Group 2">
            <a:extLst>
              <a:ext uri="{FF2B5EF4-FFF2-40B4-BE49-F238E27FC236}">
                <a16:creationId xmlns:a16="http://schemas.microsoft.com/office/drawing/2014/main" id="{211CCCB4-08E8-182A-76CD-68A859574603}"/>
              </a:ext>
            </a:extLst>
          </p:cNvPr>
          <p:cNvGrpSpPr/>
          <p:nvPr/>
        </p:nvGrpSpPr>
        <p:grpSpPr>
          <a:xfrm>
            <a:off x="550606" y="601384"/>
            <a:ext cx="10965118" cy="305674"/>
            <a:chOff x="550606" y="762414"/>
            <a:chExt cx="10965118" cy="305674"/>
          </a:xfrm>
          <a:solidFill>
            <a:schemeClr val="tx2">
              <a:lumMod val="10000"/>
            </a:schemeClr>
          </a:solidFill>
        </p:grpSpPr>
        <p:sp>
          <p:nvSpPr>
            <p:cNvPr id="4" name="Google Shape;120;p76">
              <a:extLst>
                <a:ext uri="{FF2B5EF4-FFF2-40B4-BE49-F238E27FC236}">
                  <a16:creationId xmlns:a16="http://schemas.microsoft.com/office/drawing/2014/main" id="{8D76FFD7-1848-0290-EB28-788BCCEE7A6D}"/>
                </a:ext>
              </a:extLst>
            </p:cNvPr>
            <p:cNvSpPr/>
            <p:nvPr/>
          </p:nvSpPr>
          <p:spPr>
            <a:xfrm>
              <a:off x="550606" y="765905"/>
              <a:ext cx="2114338" cy="302183"/>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Photo </a:t>
              </a:r>
              <a:endParaRPr sz="1000" b="1" i="0" u="none" strike="noStrike" cap="none" dirty="0">
                <a:solidFill>
                  <a:srgbClr val="000000"/>
                </a:solidFill>
                <a:latin typeface="Arial"/>
                <a:ea typeface="Arial"/>
                <a:cs typeface="Arial"/>
                <a:sym typeface="Arial"/>
              </a:endParaRPr>
            </a:p>
          </p:txBody>
        </p:sp>
        <p:sp>
          <p:nvSpPr>
            <p:cNvPr id="5" name="Google Shape;120;p76">
              <a:extLst>
                <a:ext uri="{FF2B5EF4-FFF2-40B4-BE49-F238E27FC236}">
                  <a16:creationId xmlns:a16="http://schemas.microsoft.com/office/drawing/2014/main" id="{04EE87CA-AB2B-92E8-20A7-B3CB2A3F394B}"/>
                </a:ext>
              </a:extLst>
            </p:cNvPr>
            <p:cNvSpPr/>
            <p:nvPr/>
          </p:nvSpPr>
          <p:spPr>
            <a:xfrm>
              <a:off x="2759165" y="762415"/>
              <a:ext cx="1871829" cy="295979"/>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Track</a:t>
              </a:r>
              <a:endParaRPr sz="1000" b="1" i="0" u="none" strike="noStrike" cap="none" dirty="0">
                <a:solidFill>
                  <a:srgbClr val="000000"/>
                </a:solidFill>
                <a:latin typeface="Arial"/>
                <a:ea typeface="Arial"/>
                <a:cs typeface="Arial"/>
                <a:sym typeface="Arial"/>
              </a:endParaRPr>
            </a:p>
          </p:txBody>
        </p:sp>
        <p:sp>
          <p:nvSpPr>
            <p:cNvPr id="6" name="Google Shape;120;p76">
              <a:extLst>
                <a:ext uri="{FF2B5EF4-FFF2-40B4-BE49-F238E27FC236}">
                  <a16:creationId xmlns:a16="http://schemas.microsoft.com/office/drawing/2014/main" id="{27AE63B8-BB8F-356E-A2DB-15A70BAC2A50}"/>
                </a:ext>
              </a:extLst>
            </p:cNvPr>
            <p:cNvSpPr/>
            <p:nvPr/>
          </p:nvSpPr>
          <p:spPr>
            <a:xfrm>
              <a:off x="4799359" y="772109"/>
              <a:ext cx="2004564" cy="295979"/>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Roll No</a:t>
              </a:r>
              <a:endParaRPr sz="1000" b="1" i="0" u="none" strike="noStrike" cap="none" dirty="0">
                <a:solidFill>
                  <a:srgbClr val="000000"/>
                </a:solidFill>
                <a:latin typeface="Arial"/>
                <a:ea typeface="Arial"/>
                <a:cs typeface="Arial"/>
                <a:sym typeface="Arial"/>
              </a:endParaRPr>
            </a:p>
          </p:txBody>
        </p:sp>
        <p:sp>
          <p:nvSpPr>
            <p:cNvPr id="7" name="Google Shape;120;p76">
              <a:extLst>
                <a:ext uri="{FF2B5EF4-FFF2-40B4-BE49-F238E27FC236}">
                  <a16:creationId xmlns:a16="http://schemas.microsoft.com/office/drawing/2014/main" id="{8B09DAEC-DEC8-F61A-C1AE-C671DB3923DB}"/>
                </a:ext>
              </a:extLst>
            </p:cNvPr>
            <p:cNvSpPr/>
            <p:nvPr/>
          </p:nvSpPr>
          <p:spPr>
            <a:xfrm>
              <a:off x="6937875" y="762414"/>
              <a:ext cx="4577849" cy="295979"/>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Name</a:t>
              </a:r>
              <a:endParaRPr lang="en-US" sz="1000" b="1" dirty="0">
                <a:ea typeface="Verdana"/>
              </a:endParaRPr>
            </a:p>
          </p:txBody>
        </p:sp>
      </p:grpSp>
      <p:grpSp>
        <p:nvGrpSpPr>
          <p:cNvPr id="9" name="Group 8">
            <a:extLst>
              <a:ext uri="{FF2B5EF4-FFF2-40B4-BE49-F238E27FC236}">
                <a16:creationId xmlns:a16="http://schemas.microsoft.com/office/drawing/2014/main" id="{ED0673F4-CD2C-7D9A-118F-D884C214FED6}"/>
              </a:ext>
            </a:extLst>
          </p:cNvPr>
          <p:cNvGrpSpPr/>
          <p:nvPr/>
        </p:nvGrpSpPr>
        <p:grpSpPr>
          <a:xfrm>
            <a:off x="2759164" y="1670595"/>
            <a:ext cx="8756560" cy="369096"/>
            <a:chOff x="2759164" y="1557376"/>
            <a:chExt cx="8756560" cy="369096"/>
          </a:xfrm>
        </p:grpSpPr>
        <p:sp>
          <p:nvSpPr>
            <p:cNvPr id="10" name="Google Shape;120;p76">
              <a:extLst>
                <a:ext uri="{FF2B5EF4-FFF2-40B4-BE49-F238E27FC236}">
                  <a16:creationId xmlns:a16="http://schemas.microsoft.com/office/drawing/2014/main" id="{4432AB43-0694-DD9B-472B-552478D2F447}"/>
                </a:ext>
              </a:extLst>
            </p:cNvPr>
            <p:cNvSpPr/>
            <p:nvPr/>
          </p:nvSpPr>
          <p:spPr>
            <a:xfrm>
              <a:off x="2759164" y="1557376"/>
              <a:ext cx="187182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chemeClr val="lt1"/>
                  </a:solidFill>
                  <a:latin typeface="Verdana"/>
                  <a:ea typeface="Verdana"/>
                  <a:cs typeface="Verdana"/>
                  <a:sym typeface="Verdana"/>
                </a:rPr>
                <a:t>EECE AI/ML</a:t>
              </a:r>
              <a:endParaRPr sz="900" b="0" i="0" u="none" strike="noStrike" cap="none" dirty="0">
                <a:solidFill>
                  <a:srgbClr val="000000"/>
                </a:solidFill>
                <a:latin typeface="Arial"/>
                <a:ea typeface="Arial"/>
                <a:cs typeface="Arial"/>
                <a:sym typeface="Arial"/>
              </a:endParaRPr>
            </a:p>
          </p:txBody>
        </p:sp>
        <p:sp>
          <p:nvSpPr>
            <p:cNvPr id="11" name="Google Shape;120;p76">
              <a:extLst>
                <a:ext uri="{FF2B5EF4-FFF2-40B4-BE49-F238E27FC236}">
                  <a16:creationId xmlns:a16="http://schemas.microsoft.com/office/drawing/2014/main" id="{11E67CD2-3DDC-9CC4-B0F8-60FAB300555B}"/>
                </a:ext>
              </a:extLst>
            </p:cNvPr>
            <p:cNvSpPr/>
            <p:nvPr/>
          </p:nvSpPr>
          <p:spPr>
            <a:xfrm>
              <a:off x="4799359" y="1557376"/>
              <a:ext cx="2004564"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b="0" i="0" u="none" strike="noStrike" cap="none" dirty="0">
                  <a:solidFill>
                    <a:schemeClr val="lt1"/>
                  </a:solidFill>
                  <a:latin typeface="Verdana"/>
                  <a:ea typeface="Verdana"/>
                  <a:cs typeface="Verdana"/>
                  <a:sym typeface="Verdana"/>
                </a:rPr>
                <a:t>BU21EECE0100361</a:t>
              </a:r>
              <a:endParaRPr b="0" i="0" u="none" strike="noStrike" cap="none" dirty="0">
                <a:solidFill>
                  <a:srgbClr val="000000"/>
                </a:solidFill>
                <a:latin typeface="Arial"/>
                <a:ea typeface="Arial"/>
                <a:cs typeface="Arial"/>
                <a:sym typeface="Arial"/>
              </a:endParaRPr>
            </a:p>
          </p:txBody>
        </p:sp>
        <p:sp>
          <p:nvSpPr>
            <p:cNvPr id="12" name="Google Shape;120;p76">
              <a:extLst>
                <a:ext uri="{FF2B5EF4-FFF2-40B4-BE49-F238E27FC236}">
                  <a16:creationId xmlns:a16="http://schemas.microsoft.com/office/drawing/2014/main" id="{7EFA1D27-D0D7-4C52-5AC6-CDD409EDEEBB}"/>
                </a:ext>
              </a:extLst>
            </p:cNvPr>
            <p:cNvSpPr/>
            <p:nvPr/>
          </p:nvSpPr>
          <p:spPr>
            <a:xfrm>
              <a:off x="6937875" y="1557376"/>
              <a:ext cx="457784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chemeClr val="lt1"/>
                  </a:solidFill>
                  <a:latin typeface="Verdana"/>
                  <a:ea typeface="Verdana"/>
                  <a:cs typeface="Verdana"/>
                  <a:sym typeface="Verdana"/>
                </a:rPr>
                <a:t>P.Prudvi reddy</a:t>
              </a:r>
              <a:endParaRPr sz="900" b="0" i="0" u="none" strike="noStrike" cap="none" dirty="0">
                <a:solidFill>
                  <a:srgbClr val="000000"/>
                </a:solidFill>
                <a:latin typeface="Arial"/>
                <a:ea typeface="Arial"/>
                <a:cs typeface="Arial"/>
                <a:sym typeface="Arial"/>
              </a:endParaRPr>
            </a:p>
          </p:txBody>
        </p:sp>
      </p:grpSp>
      <p:grpSp>
        <p:nvGrpSpPr>
          <p:cNvPr id="14" name="Group 13">
            <a:extLst>
              <a:ext uri="{FF2B5EF4-FFF2-40B4-BE49-F238E27FC236}">
                <a16:creationId xmlns:a16="http://schemas.microsoft.com/office/drawing/2014/main" id="{51617B59-A3B9-92AF-42FE-01EDD78AA8BE}"/>
              </a:ext>
            </a:extLst>
          </p:cNvPr>
          <p:cNvGrpSpPr/>
          <p:nvPr/>
        </p:nvGrpSpPr>
        <p:grpSpPr>
          <a:xfrm>
            <a:off x="2759164" y="3370974"/>
            <a:ext cx="8756560" cy="369096"/>
            <a:chOff x="2759164" y="1557376"/>
            <a:chExt cx="8756560" cy="369096"/>
          </a:xfrm>
        </p:grpSpPr>
        <p:sp>
          <p:nvSpPr>
            <p:cNvPr id="15" name="Google Shape;120;p76">
              <a:extLst>
                <a:ext uri="{FF2B5EF4-FFF2-40B4-BE49-F238E27FC236}">
                  <a16:creationId xmlns:a16="http://schemas.microsoft.com/office/drawing/2014/main" id="{571EBA7D-E829-4A7E-B7C5-F94B3566A85B}"/>
                </a:ext>
              </a:extLst>
            </p:cNvPr>
            <p:cNvSpPr/>
            <p:nvPr/>
          </p:nvSpPr>
          <p:spPr>
            <a:xfrm>
              <a:off x="2759164" y="1557376"/>
              <a:ext cx="187182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chemeClr val="lt1"/>
                  </a:solidFill>
                  <a:latin typeface="Verdana"/>
                  <a:ea typeface="Verdana"/>
                  <a:cs typeface="Verdana"/>
                  <a:sym typeface="Verdana"/>
                </a:rPr>
                <a:t>EECE AI/ML</a:t>
              </a:r>
              <a:endParaRPr sz="900" b="0" i="0" u="none" strike="noStrike" cap="none" dirty="0">
                <a:solidFill>
                  <a:srgbClr val="000000"/>
                </a:solidFill>
                <a:latin typeface="Arial"/>
                <a:ea typeface="Arial"/>
                <a:cs typeface="Arial"/>
                <a:sym typeface="Arial"/>
              </a:endParaRPr>
            </a:p>
          </p:txBody>
        </p:sp>
        <p:sp>
          <p:nvSpPr>
            <p:cNvPr id="16" name="Google Shape;120;p76">
              <a:extLst>
                <a:ext uri="{FF2B5EF4-FFF2-40B4-BE49-F238E27FC236}">
                  <a16:creationId xmlns:a16="http://schemas.microsoft.com/office/drawing/2014/main" id="{BCCDCF5F-4270-0DD6-45DD-36EA18734DA5}"/>
                </a:ext>
              </a:extLst>
            </p:cNvPr>
            <p:cNvSpPr/>
            <p:nvPr/>
          </p:nvSpPr>
          <p:spPr>
            <a:xfrm>
              <a:off x="4799359" y="1557376"/>
              <a:ext cx="2004564"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b="0" i="0" u="none" strike="noStrike" cap="none" dirty="0">
                  <a:solidFill>
                    <a:schemeClr val="lt1"/>
                  </a:solidFill>
                  <a:latin typeface="Verdana"/>
                  <a:ea typeface="Verdana"/>
                  <a:cs typeface="Verdana"/>
                  <a:sym typeface="Verdana"/>
                </a:rPr>
                <a:t>BU21EECE0100391</a:t>
              </a:r>
              <a:endParaRPr b="0" i="0" u="none" strike="noStrike" cap="none" dirty="0">
                <a:solidFill>
                  <a:srgbClr val="000000"/>
                </a:solidFill>
                <a:latin typeface="Arial"/>
                <a:ea typeface="Arial"/>
                <a:cs typeface="Arial"/>
                <a:sym typeface="Arial"/>
              </a:endParaRPr>
            </a:p>
          </p:txBody>
        </p:sp>
        <p:sp>
          <p:nvSpPr>
            <p:cNvPr id="17" name="Google Shape;120;p76">
              <a:extLst>
                <a:ext uri="{FF2B5EF4-FFF2-40B4-BE49-F238E27FC236}">
                  <a16:creationId xmlns:a16="http://schemas.microsoft.com/office/drawing/2014/main" id="{0F222E33-F24E-D2FB-12CF-4427EE45E93A}"/>
                </a:ext>
              </a:extLst>
            </p:cNvPr>
            <p:cNvSpPr/>
            <p:nvPr/>
          </p:nvSpPr>
          <p:spPr>
            <a:xfrm>
              <a:off x="6937875" y="1557376"/>
              <a:ext cx="457784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chemeClr val="lt1"/>
                  </a:solidFill>
                  <a:latin typeface="Verdana"/>
                  <a:ea typeface="Verdana"/>
                  <a:cs typeface="Verdana"/>
                  <a:sym typeface="Verdana"/>
                </a:rPr>
                <a:t>MC.Mokshith</a:t>
              </a:r>
              <a:endParaRPr sz="900" b="0" i="0" u="none" strike="noStrike" cap="none" dirty="0">
                <a:solidFill>
                  <a:srgbClr val="000000"/>
                </a:solidFill>
                <a:latin typeface="Arial"/>
                <a:ea typeface="Arial"/>
                <a:cs typeface="Arial"/>
                <a:sym typeface="Arial"/>
              </a:endParaRPr>
            </a:p>
          </p:txBody>
        </p:sp>
      </p:grpSp>
      <p:grpSp>
        <p:nvGrpSpPr>
          <p:cNvPr id="19" name="Group 18">
            <a:extLst>
              <a:ext uri="{FF2B5EF4-FFF2-40B4-BE49-F238E27FC236}">
                <a16:creationId xmlns:a16="http://schemas.microsoft.com/office/drawing/2014/main" id="{370649EA-3F47-8FFA-A535-EC814B2626B6}"/>
              </a:ext>
            </a:extLst>
          </p:cNvPr>
          <p:cNvGrpSpPr/>
          <p:nvPr/>
        </p:nvGrpSpPr>
        <p:grpSpPr>
          <a:xfrm>
            <a:off x="2759164" y="5158511"/>
            <a:ext cx="8756560" cy="346550"/>
            <a:chOff x="2759164" y="1557376"/>
            <a:chExt cx="8756560" cy="369096"/>
          </a:xfrm>
        </p:grpSpPr>
        <p:sp>
          <p:nvSpPr>
            <p:cNvPr id="20" name="Google Shape;120;p76">
              <a:extLst>
                <a:ext uri="{FF2B5EF4-FFF2-40B4-BE49-F238E27FC236}">
                  <a16:creationId xmlns:a16="http://schemas.microsoft.com/office/drawing/2014/main" id="{775DA907-85A3-AC02-9AB1-9E878DE0670F}"/>
                </a:ext>
              </a:extLst>
            </p:cNvPr>
            <p:cNvSpPr/>
            <p:nvPr/>
          </p:nvSpPr>
          <p:spPr>
            <a:xfrm>
              <a:off x="2759164" y="1557376"/>
              <a:ext cx="187182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chemeClr val="lt1"/>
                  </a:solidFill>
                  <a:latin typeface="Verdana"/>
                  <a:ea typeface="Verdana"/>
                  <a:cs typeface="Verdana"/>
                  <a:sym typeface="Verdana"/>
                </a:rPr>
                <a:t>EECE AI/ML</a:t>
              </a:r>
              <a:endParaRPr sz="900" b="0" i="0" u="none" strike="noStrike" cap="none" dirty="0">
                <a:solidFill>
                  <a:srgbClr val="000000"/>
                </a:solidFill>
                <a:latin typeface="Arial"/>
                <a:ea typeface="Arial"/>
                <a:cs typeface="Arial"/>
                <a:sym typeface="Arial"/>
              </a:endParaRPr>
            </a:p>
          </p:txBody>
        </p:sp>
        <p:sp>
          <p:nvSpPr>
            <p:cNvPr id="21" name="Google Shape;120;p76">
              <a:extLst>
                <a:ext uri="{FF2B5EF4-FFF2-40B4-BE49-F238E27FC236}">
                  <a16:creationId xmlns:a16="http://schemas.microsoft.com/office/drawing/2014/main" id="{00F35EE6-FB54-94ED-C005-5556E55C5BFD}"/>
                </a:ext>
              </a:extLst>
            </p:cNvPr>
            <p:cNvSpPr/>
            <p:nvPr/>
          </p:nvSpPr>
          <p:spPr>
            <a:xfrm>
              <a:off x="4799359" y="1557376"/>
              <a:ext cx="2004564"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b="0" i="0" u="none" strike="noStrike" cap="none" dirty="0">
                  <a:solidFill>
                    <a:schemeClr val="lt1"/>
                  </a:solidFill>
                  <a:latin typeface="Verdana"/>
                  <a:ea typeface="Verdana"/>
                  <a:cs typeface="Verdana"/>
                  <a:sym typeface="Verdana"/>
                </a:rPr>
                <a:t>BU21EECE0100377</a:t>
              </a:r>
              <a:endParaRPr b="0" i="0" u="none" strike="noStrike" cap="none" dirty="0">
                <a:solidFill>
                  <a:srgbClr val="000000"/>
                </a:solidFill>
                <a:latin typeface="Arial"/>
                <a:ea typeface="Arial"/>
                <a:cs typeface="Arial"/>
                <a:sym typeface="Arial"/>
              </a:endParaRPr>
            </a:p>
          </p:txBody>
        </p:sp>
        <p:sp>
          <p:nvSpPr>
            <p:cNvPr id="22" name="Google Shape;120;p76">
              <a:extLst>
                <a:ext uri="{FF2B5EF4-FFF2-40B4-BE49-F238E27FC236}">
                  <a16:creationId xmlns:a16="http://schemas.microsoft.com/office/drawing/2014/main" id="{1700F562-768B-01EA-2D87-21F4E70BF1F2}"/>
                </a:ext>
              </a:extLst>
            </p:cNvPr>
            <p:cNvSpPr/>
            <p:nvPr/>
          </p:nvSpPr>
          <p:spPr>
            <a:xfrm>
              <a:off x="6937875" y="1557376"/>
              <a:ext cx="457784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chemeClr val="lt1"/>
                  </a:solidFill>
                  <a:latin typeface="Verdana"/>
                  <a:ea typeface="Verdana"/>
                  <a:cs typeface="Verdana"/>
                  <a:sym typeface="Verdana"/>
                </a:rPr>
                <a:t>B.Gopal</a:t>
              </a:r>
              <a:endParaRPr sz="900" b="0" i="0" u="none" strike="noStrike" cap="none" dirty="0">
                <a:solidFill>
                  <a:srgbClr val="000000"/>
                </a:solidFill>
                <a:latin typeface="Arial"/>
                <a:ea typeface="Arial"/>
                <a:cs typeface="Arial"/>
                <a:sym typeface="Arial"/>
              </a:endParaRPr>
            </a:p>
          </p:txBody>
        </p:sp>
      </p:grpSp>
      <p:pic>
        <p:nvPicPr>
          <p:cNvPr id="24" name="Picture 23">
            <a:extLst>
              <a:ext uri="{FF2B5EF4-FFF2-40B4-BE49-F238E27FC236}">
                <a16:creationId xmlns:a16="http://schemas.microsoft.com/office/drawing/2014/main" id="{778B7A09-D195-EA96-70E1-B6068E09E46D}"/>
              </a:ext>
            </a:extLst>
          </p:cNvPr>
          <p:cNvPicPr>
            <a:picLocks noChangeAspect="1"/>
          </p:cNvPicPr>
          <p:nvPr/>
        </p:nvPicPr>
        <p:blipFill>
          <a:blip r:embed="rId2"/>
          <a:stretch>
            <a:fillRect/>
          </a:stretch>
        </p:blipFill>
        <p:spPr>
          <a:xfrm>
            <a:off x="946336" y="1016521"/>
            <a:ext cx="1294140" cy="1663895"/>
          </a:xfrm>
          <a:prstGeom prst="rect">
            <a:avLst/>
          </a:prstGeom>
          <a:solidFill>
            <a:srgbClr val="F0E0C1"/>
          </a:solidFill>
          <a:ln w="25400">
            <a:solidFill>
              <a:schemeClr val="tx2">
                <a:lumMod val="10000"/>
              </a:schemeClr>
            </a:solidFill>
          </a:ln>
          <a:effectLst>
            <a:softEdge rad="0"/>
          </a:effectLst>
        </p:spPr>
      </p:pic>
      <p:pic>
        <p:nvPicPr>
          <p:cNvPr id="26" name="Picture 25">
            <a:extLst>
              <a:ext uri="{FF2B5EF4-FFF2-40B4-BE49-F238E27FC236}">
                <a16:creationId xmlns:a16="http://schemas.microsoft.com/office/drawing/2014/main" id="{38475CB0-BA93-CE3C-DE6F-B67377DCB497}"/>
              </a:ext>
            </a:extLst>
          </p:cNvPr>
          <p:cNvPicPr>
            <a:picLocks noChangeAspect="1"/>
          </p:cNvPicPr>
          <p:nvPr/>
        </p:nvPicPr>
        <p:blipFill>
          <a:blip r:embed="rId3"/>
          <a:stretch>
            <a:fillRect/>
          </a:stretch>
        </p:blipFill>
        <p:spPr>
          <a:xfrm>
            <a:off x="819149" y="2774136"/>
            <a:ext cx="1577251" cy="1577251"/>
          </a:xfrm>
          <a:prstGeom prst="rect">
            <a:avLst/>
          </a:prstGeom>
          <a:ln w="25400">
            <a:solidFill>
              <a:schemeClr val="tx2">
                <a:lumMod val="10000"/>
              </a:schemeClr>
            </a:solidFill>
          </a:ln>
        </p:spPr>
      </p:pic>
      <p:pic>
        <p:nvPicPr>
          <p:cNvPr id="28" name="Picture 27">
            <a:extLst>
              <a:ext uri="{FF2B5EF4-FFF2-40B4-BE49-F238E27FC236}">
                <a16:creationId xmlns:a16="http://schemas.microsoft.com/office/drawing/2014/main" id="{8443CE93-C6B2-790B-9311-985CBD60DACB}"/>
              </a:ext>
            </a:extLst>
          </p:cNvPr>
          <p:cNvPicPr>
            <a:picLocks noChangeAspect="1"/>
          </p:cNvPicPr>
          <p:nvPr/>
        </p:nvPicPr>
        <p:blipFill>
          <a:blip r:embed="rId4"/>
          <a:stretch>
            <a:fillRect/>
          </a:stretch>
        </p:blipFill>
        <p:spPr>
          <a:xfrm>
            <a:off x="946336" y="4445107"/>
            <a:ext cx="1316164" cy="1773358"/>
          </a:xfrm>
          <a:prstGeom prst="rect">
            <a:avLst/>
          </a:prstGeom>
          <a:ln w="25400">
            <a:solidFill>
              <a:schemeClr val="tx2">
                <a:lumMod val="10000"/>
              </a:schemeClr>
            </a:solidFill>
          </a:ln>
        </p:spPr>
      </p:pic>
    </p:spTree>
    <p:extLst>
      <p:ext uri="{BB962C8B-B14F-4D97-AF65-F5344CB8AC3E}">
        <p14:creationId xmlns:p14="http://schemas.microsoft.com/office/powerpoint/2010/main" val="1190643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25;p3">
            <a:extLst>
              <a:ext uri="{FF2B5EF4-FFF2-40B4-BE49-F238E27FC236}">
                <a16:creationId xmlns:a16="http://schemas.microsoft.com/office/drawing/2014/main" id="{989834BE-1EB6-CF8E-AC58-0F77734E56A8}"/>
              </a:ext>
            </a:extLst>
          </p:cNvPr>
          <p:cNvSpPr txBox="1"/>
          <p:nvPr/>
        </p:nvSpPr>
        <p:spPr>
          <a:xfrm>
            <a:off x="838200" y="78659"/>
            <a:ext cx="10515600" cy="53094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a:t>
            </a:r>
            <a:endParaRPr lang="en-US" sz="1400" b="0" i="0" u="none" strike="noStrike" cap="none" dirty="0">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444E29D7-DFA2-D14E-54AA-67FD7FC4213B}"/>
              </a:ext>
            </a:extLst>
          </p:cNvPr>
          <p:cNvPicPr>
            <a:picLocks noChangeAspect="1"/>
          </p:cNvPicPr>
          <p:nvPr/>
        </p:nvPicPr>
        <p:blipFill>
          <a:blip r:embed="rId2"/>
          <a:stretch>
            <a:fillRect/>
          </a:stretch>
        </p:blipFill>
        <p:spPr>
          <a:xfrm>
            <a:off x="108156" y="609600"/>
            <a:ext cx="4473677" cy="2443746"/>
          </a:xfrm>
          <a:prstGeom prst="rect">
            <a:avLst/>
          </a:prstGeom>
        </p:spPr>
      </p:pic>
      <p:pic>
        <p:nvPicPr>
          <p:cNvPr id="6" name="Picture 5">
            <a:extLst>
              <a:ext uri="{FF2B5EF4-FFF2-40B4-BE49-F238E27FC236}">
                <a16:creationId xmlns:a16="http://schemas.microsoft.com/office/drawing/2014/main" id="{5324B7F8-B3BB-A9D1-FE12-8BCFE9395B02}"/>
              </a:ext>
            </a:extLst>
          </p:cNvPr>
          <p:cNvPicPr>
            <a:picLocks noChangeAspect="1"/>
          </p:cNvPicPr>
          <p:nvPr/>
        </p:nvPicPr>
        <p:blipFill>
          <a:blip r:embed="rId3"/>
          <a:stretch>
            <a:fillRect/>
          </a:stretch>
        </p:blipFill>
        <p:spPr>
          <a:xfrm>
            <a:off x="5024285" y="518296"/>
            <a:ext cx="4640825" cy="2535050"/>
          </a:xfrm>
          <a:prstGeom prst="rect">
            <a:avLst/>
          </a:prstGeom>
        </p:spPr>
      </p:pic>
      <p:pic>
        <p:nvPicPr>
          <p:cNvPr id="8" name="Picture 7">
            <a:extLst>
              <a:ext uri="{FF2B5EF4-FFF2-40B4-BE49-F238E27FC236}">
                <a16:creationId xmlns:a16="http://schemas.microsoft.com/office/drawing/2014/main" id="{694BD2E6-F4BE-6A56-9CEF-6F2BDBEF1E10}"/>
              </a:ext>
            </a:extLst>
          </p:cNvPr>
          <p:cNvPicPr>
            <a:picLocks noChangeAspect="1"/>
          </p:cNvPicPr>
          <p:nvPr/>
        </p:nvPicPr>
        <p:blipFill>
          <a:blip r:embed="rId4"/>
          <a:stretch>
            <a:fillRect/>
          </a:stretch>
        </p:blipFill>
        <p:spPr>
          <a:xfrm>
            <a:off x="108156" y="3215886"/>
            <a:ext cx="4473677" cy="2443746"/>
          </a:xfrm>
          <a:prstGeom prst="rect">
            <a:avLst/>
          </a:prstGeom>
        </p:spPr>
      </p:pic>
      <p:pic>
        <p:nvPicPr>
          <p:cNvPr id="10" name="Picture 9">
            <a:extLst>
              <a:ext uri="{FF2B5EF4-FFF2-40B4-BE49-F238E27FC236}">
                <a16:creationId xmlns:a16="http://schemas.microsoft.com/office/drawing/2014/main" id="{F109ECC8-6226-5E32-38EE-4FB30EE54015}"/>
              </a:ext>
            </a:extLst>
          </p:cNvPr>
          <p:cNvPicPr>
            <a:picLocks noChangeAspect="1"/>
          </p:cNvPicPr>
          <p:nvPr/>
        </p:nvPicPr>
        <p:blipFill>
          <a:blip r:embed="rId5"/>
          <a:stretch>
            <a:fillRect/>
          </a:stretch>
        </p:blipFill>
        <p:spPr>
          <a:xfrm>
            <a:off x="5024285" y="3175389"/>
            <a:ext cx="4640825" cy="2535051"/>
          </a:xfrm>
          <a:prstGeom prst="rect">
            <a:avLst/>
          </a:prstGeom>
        </p:spPr>
      </p:pic>
    </p:spTree>
    <p:extLst>
      <p:ext uri="{BB962C8B-B14F-4D97-AF65-F5344CB8AC3E}">
        <p14:creationId xmlns:p14="http://schemas.microsoft.com/office/powerpoint/2010/main" val="9258158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95197-B567-697B-23D9-E9DEB9A9B50E}"/>
            </a:ext>
          </a:extLst>
        </p:cNvPr>
        <p:cNvGrpSpPr/>
        <p:nvPr/>
      </p:nvGrpSpPr>
      <p:grpSpPr>
        <a:xfrm>
          <a:off x="0" y="0"/>
          <a:ext cx="0" cy="0"/>
          <a:chOff x="0" y="0"/>
          <a:chExt cx="0" cy="0"/>
        </a:xfrm>
      </p:grpSpPr>
      <p:sp>
        <p:nvSpPr>
          <p:cNvPr id="2" name="Google Shape;125;p3">
            <a:extLst>
              <a:ext uri="{FF2B5EF4-FFF2-40B4-BE49-F238E27FC236}">
                <a16:creationId xmlns:a16="http://schemas.microsoft.com/office/drawing/2014/main" id="{3FA64EF0-E48F-7252-719F-40106BD58685}"/>
              </a:ext>
            </a:extLst>
          </p:cNvPr>
          <p:cNvSpPr txBox="1"/>
          <p:nvPr/>
        </p:nvSpPr>
        <p:spPr>
          <a:xfrm>
            <a:off x="838200" y="78659"/>
            <a:ext cx="10515600" cy="53094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a:t>
            </a:r>
            <a:endParaRPr lang="en-US" sz="1400" b="0" i="0" u="none" strike="noStrike" cap="none" dirty="0">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533E26D7-6DC4-1109-CC19-E7B50DEC76EC}"/>
              </a:ext>
            </a:extLst>
          </p:cNvPr>
          <p:cNvPicPr>
            <a:picLocks noChangeAspect="1"/>
          </p:cNvPicPr>
          <p:nvPr/>
        </p:nvPicPr>
        <p:blipFill>
          <a:blip r:embed="rId2"/>
          <a:stretch>
            <a:fillRect/>
          </a:stretch>
        </p:blipFill>
        <p:spPr>
          <a:xfrm>
            <a:off x="167148" y="609600"/>
            <a:ext cx="4872030" cy="2661346"/>
          </a:xfrm>
          <a:prstGeom prst="rect">
            <a:avLst/>
          </a:prstGeom>
        </p:spPr>
      </p:pic>
      <p:pic>
        <p:nvPicPr>
          <p:cNvPr id="6" name="Picture 5">
            <a:extLst>
              <a:ext uri="{FF2B5EF4-FFF2-40B4-BE49-F238E27FC236}">
                <a16:creationId xmlns:a16="http://schemas.microsoft.com/office/drawing/2014/main" id="{45CA113C-4485-9EB5-0D67-B96599CABEB8}"/>
              </a:ext>
            </a:extLst>
          </p:cNvPr>
          <p:cNvPicPr>
            <a:picLocks noChangeAspect="1"/>
          </p:cNvPicPr>
          <p:nvPr/>
        </p:nvPicPr>
        <p:blipFill>
          <a:blip r:embed="rId3"/>
          <a:stretch>
            <a:fillRect/>
          </a:stretch>
        </p:blipFill>
        <p:spPr>
          <a:xfrm>
            <a:off x="5163237" y="609600"/>
            <a:ext cx="4872029" cy="2661346"/>
          </a:xfrm>
          <a:prstGeom prst="rect">
            <a:avLst/>
          </a:prstGeom>
        </p:spPr>
      </p:pic>
      <p:pic>
        <p:nvPicPr>
          <p:cNvPr id="8" name="Picture 7">
            <a:extLst>
              <a:ext uri="{FF2B5EF4-FFF2-40B4-BE49-F238E27FC236}">
                <a16:creationId xmlns:a16="http://schemas.microsoft.com/office/drawing/2014/main" id="{2B98A33A-133B-BE65-CF1C-E8BB212A51C2}"/>
              </a:ext>
            </a:extLst>
          </p:cNvPr>
          <p:cNvPicPr>
            <a:picLocks noChangeAspect="1"/>
          </p:cNvPicPr>
          <p:nvPr/>
        </p:nvPicPr>
        <p:blipFill>
          <a:blip r:embed="rId4"/>
          <a:stretch>
            <a:fillRect/>
          </a:stretch>
        </p:blipFill>
        <p:spPr>
          <a:xfrm>
            <a:off x="167148" y="3353538"/>
            <a:ext cx="4872030" cy="2661346"/>
          </a:xfrm>
          <a:prstGeom prst="rect">
            <a:avLst/>
          </a:prstGeom>
        </p:spPr>
      </p:pic>
      <p:pic>
        <p:nvPicPr>
          <p:cNvPr id="10" name="Picture 9">
            <a:extLst>
              <a:ext uri="{FF2B5EF4-FFF2-40B4-BE49-F238E27FC236}">
                <a16:creationId xmlns:a16="http://schemas.microsoft.com/office/drawing/2014/main" id="{53561480-430B-E1C8-B398-C55756DE735A}"/>
              </a:ext>
            </a:extLst>
          </p:cNvPr>
          <p:cNvPicPr>
            <a:picLocks noChangeAspect="1"/>
          </p:cNvPicPr>
          <p:nvPr/>
        </p:nvPicPr>
        <p:blipFill>
          <a:blip r:embed="rId5"/>
          <a:stretch>
            <a:fillRect/>
          </a:stretch>
        </p:blipFill>
        <p:spPr>
          <a:xfrm>
            <a:off x="5163237" y="3353538"/>
            <a:ext cx="6361471" cy="429399"/>
          </a:xfrm>
          <a:prstGeom prst="rect">
            <a:avLst/>
          </a:prstGeom>
        </p:spPr>
      </p:pic>
      <p:pic>
        <p:nvPicPr>
          <p:cNvPr id="12" name="Picture 11">
            <a:extLst>
              <a:ext uri="{FF2B5EF4-FFF2-40B4-BE49-F238E27FC236}">
                <a16:creationId xmlns:a16="http://schemas.microsoft.com/office/drawing/2014/main" id="{F0D0C796-D69B-4640-E0D6-F76402194B38}"/>
              </a:ext>
            </a:extLst>
          </p:cNvPr>
          <p:cNvPicPr>
            <a:picLocks noChangeAspect="1"/>
          </p:cNvPicPr>
          <p:nvPr/>
        </p:nvPicPr>
        <p:blipFill>
          <a:blip r:embed="rId6"/>
          <a:stretch>
            <a:fillRect/>
          </a:stretch>
        </p:blipFill>
        <p:spPr>
          <a:xfrm>
            <a:off x="5163237" y="3801887"/>
            <a:ext cx="4872029" cy="2670481"/>
          </a:xfrm>
          <a:prstGeom prst="rect">
            <a:avLst/>
          </a:prstGeom>
        </p:spPr>
      </p:pic>
    </p:spTree>
    <p:extLst>
      <p:ext uri="{BB962C8B-B14F-4D97-AF65-F5344CB8AC3E}">
        <p14:creationId xmlns:p14="http://schemas.microsoft.com/office/powerpoint/2010/main" val="14628510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97590-3FCD-1367-BA1B-EFFC41C1F075}"/>
            </a:ext>
          </a:extLst>
        </p:cNvPr>
        <p:cNvGrpSpPr/>
        <p:nvPr/>
      </p:nvGrpSpPr>
      <p:grpSpPr>
        <a:xfrm>
          <a:off x="0" y="0"/>
          <a:ext cx="0" cy="0"/>
          <a:chOff x="0" y="0"/>
          <a:chExt cx="0" cy="0"/>
        </a:xfrm>
      </p:grpSpPr>
      <p:sp>
        <p:nvSpPr>
          <p:cNvPr id="2" name="Google Shape;125;p3">
            <a:extLst>
              <a:ext uri="{FF2B5EF4-FFF2-40B4-BE49-F238E27FC236}">
                <a16:creationId xmlns:a16="http://schemas.microsoft.com/office/drawing/2014/main" id="{56780479-B59A-01A4-68A5-43253D3F4006}"/>
              </a:ext>
            </a:extLst>
          </p:cNvPr>
          <p:cNvSpPr txBox="1"/>
          <p:nvPr/>
        </p:nvSpPr>
        <p:spPr>
          <a:xfrm>
            <a:off x="838200" y="78659"/>
            <a:ext cx="10515600" cy="53094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a:t>
            </a:r>
            <a:endParaRPr lang="en-US" sz="1400" b="0" i="0" u="none" strike="noStrike" cap="none" dirty="0">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2A464076-4C7D-3186-C6DA-5DD518BAB23F}"/>
              </a:ext>
            </a:extLst>
          </p:cNvPr>
          <p:cNvPicPr>
            <a:picLocks noChangeAspect="1"/>
          </p:cNvPicPr>
          <p:nvPr/>
        </p:nvPicPr>
        <p:blipFill>
          <a:blip r:embed="rId2"/>
          <a:stretch>
            <a:fillRect/>
          </a:stretch>
        </p:blipFill>
        <p:spPr>
          <a:xfrm>
            <a:off x="139867" y="4038599"/>
            <a:ext cx="4497481" cy="1939413"/>
          </a:xfrm>
          <a:prstGeom prst="rect">
            <a:avLst/>
          </a:prstGeom>
        </p:spPr>
      </p:pic>
      <p:pic>
        <p:nvPicPr>
          <p:cNvPr id="6" name="Picture 5">
            <a:extLst>
              <a:ext uri="{FF2B5EF4-FFF2-40B4-BE49-F238E27FC236}">
                <a16:creationId xmlns:a16="http://schemas.microsoft.com/office/drawing/2014/main" id="{73CBAB0B-A6E7-1DD5-0532-3E2D165EBD9D}"/>
              </a:ext>
            </a:extLst>
          </p:cNvPr>
          <p:cNvPicPr>
            <a:picLocks noChangeAspect="1"/>
          </p:cNvPicPr>
          <p:nvPr/>
        </p:nvPicPr>
        <p:blipFill>
          <a:blip r:embed="rId3"/>
          <a:stretch>
            <a:fillRect/>
          </a:stretch>
        </p:blipFill>
        <p:spPr>
          <a:xfrm>
            <a:off x="139868" y="481780"/>
            <a:ext cx="2791150" cy="3313471"/>
          </a:xfrm>
          <a:prstGeom prst="rect">
            <a:avLst/>
          </a:prstGeom>
        </p:spPr>
      </p:pic>
      <p:pic>
        <p:nvPicPr>
          <p:cNvPr id="8" name="Picture 7">
            <a:extLst>
              <a:ext uri="{FF2B5EF4-FFF2-40B4-BE49-F238E27FC236}">
                <a16:creationId xmlns:a16="http://schemas.microsoft.com/office/drawing/2014/main" id="{082A2BA0-255D-748C-43D1-400801E9B300}"/>
              </a:ext>
            </a:extLst>
          </p:cNvPr>
          <p:cNvPicPr>
            <a:picLocks noChangeAspect="1"/>
          </p:cNvPicPr>
          <p:nvPr/>
        </p:nvPicPr>
        <p:blipFill>
          <a:blip r:embed="rId4"/>
          <a:stretch>
            <a:fillRect/>
          </a:stretch>
        </p:blipFill>
        <p:spPr>
          <a:xfrm>
            <a:off x="3153191" y="481779"/>
            <a:ext cx="2791149" cy="3316733"/>
          </a:xfrm>
          <a:prstGeom prst="rect">
            <a:avLst/>
          </a:prstGeom>
        </p:spPr>
      </p:pic>
      <p:pic>
        <p:nvPicPr>
          <p:cNvPr id="10" name="Picture 9">
            <a:extLst>
              <a:ext uri="{FF2B5EF4-FFF2-40B4-BE49-F238E27FC236}">
                <a16:creationId xmlns:a16="http://schemas.microsoft.com/office/drawing/2014/main" id="{BF50CA09-0FAF-715B-5AFE-AD4D36E6313D}"/>
              </a:ext>
            </a:extLst>
          </p:cNvPr>
          <p:cNvPicPr>
            <a:picLocks noChangeAspect="1"/>
          </p:cNvPicPr>
          <p:nvPr/>
        </p:nvPicPr>
        <p:blipFill>
          <a:blip r:embed="rId5"/>
          <a:stretch>
            <a:fillRect/>
          </a:stretch>
        </p:blipFill>
        <p:spPr>
          <a:xfrm>
            <a:off x="6123563" y="481779"/>
            <a:ext cx="2820045" cy="3313471"/>
          </a:xfrm>
          <a:prstGeom prst="rect">
            <a:avLst/>
          </a:prstGeom>
        </p:spPr>
      </p:pic>
    </p:spTree>
    <p:extLst>
      <p:ext uri="{BB962C8B-B14F-4D97-AF65-F5344CB8AC3E}">
        <p14:creationId xmlns:p14="http://schemas.microsoft.com/office/powerpoint/2010/main" val="9436684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B91DA-64DF-281A-AB76-18CE21ECB1DE}"/>
            </a:ext>
          </a:extLst>
        </p:cNvPr>
        <p:cNvGrpSpPr/>
        <p:nvPr/>
      </p:nvGrpSpPr>
      <p:grpSpPr>
        <a:xfrm>
          <a:off x="0" y="0"/>
          <a:ext cx="0" cy="0"/>
          <a:chOff x="0" y="0"/>
          <a:chExt cx="0" cy="0"/>
        </a:xfrm>
      </p:grpSpPr>
      <p:sp>
        <p:nvSpPr>
          <p:cNvPr id="2" name="Google Shape;125;p3">
            <a:extLst>
              <a:ext uri="{FF2B5EF4-FFF2-40B4-BE49-F238E27FC236}">
                <a16:creationId xmlns:a16="http://schemas.microsoft.com/office/drawing/2014/main" id="{C6A84910-B706-E8A2-F627-011E611CD0A5}"/>
              </a:ext>
            </a:extLst>
          </p:cNvPr>
          <p:cNvSpPr txBox="1"/>
          <p:nvPr/>
        </p:nvSpPr>
        <p:spPr>
          <a:xfrm>
            <a:off x="838200" y="78659"/>
            <a:ext cx="10515600" cy="53094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a:t>
            </a:r>
            <a:endParaRPr lang="en-US" sz="1400" b="0" i="0" u="none" strike="noStrike" cap="none" dirty="0">
              <a:solidFill>
                <a:srgbClr val="000000"/>
              </a:solidFill>
              <a:latin typeface="Arial"/>
              <a:ea typeface="Arial"/>
              <a:cs typeface="Arial"/>
              <a:sym typeface="Arial"/>
            </a:endParaRPr>
          </a:p>
        </p:txBody>
      </p:sp>
      <p:sp>
        <p:nvSpPr>
          <p:cNvPr id="3" name="Google Shape;125;p3">
            <a:extLst>
              <a:ext uri="{FF2B5EF4-FFF2-40B4-BE49-F238E27FC236}">
                <a16:creationId xmlns:a16="http://schemas.microsoft.com/office/drawing/2014/main" id="{06B41CB6-413D-004F-54C7-39CA024CF8F9}"/>
              </a:ext>
            </a:extLst>
          </p:cNvPr>
          <p:cNvSpPr txBox="1"/>
          <p:nvPr/>
        </p:nvSpPr>
        <p:spPr>
          <a:xfrm>
            <a:off x="838200" y="535859"/>
            <a:ext cx="10515600" cy="53094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2400"/>
              <a:buFont typeface="Arial"/>
              <a:buNone/>
            </a:pPr>
            <a:r>
              <a:rPr lang="en-US" sz="2400" b="1" dirty="0">
                <a:latin typeface="Montserrat"/>
                <a:sym typeface="Montserrat"/>
              </a:rPr>
              <a:t>Objective 2: Zeromq Multiple UE Implementation</a:t>
            </a:r>
            <a:endParaRPr lang="en-US" sz="1400" b="0" i="0" u="none" strike="noStrike" cap="none" dirty="0">
              <a:solidFill>
                <a:srgbClr val="000000"/>
              </a:solidFill>
              <a:latin typeface="Arial"/>
              <a:ea typeface="Arial"/>
              <a:cs typeface="Arial"/>
              <a:sym typeface="Arial"/>
            </a:endParaRPr>
          </a:p>
        </p:txBody>
      </p:sp>
      <p:sp>
        <p:nvSpPr>
          <p:cNvPr id="4" name="Rectangle 3">
            <a:extLst>
              <a:ext uri="{FF2B5EF4-FFF2-40B4-BE49-F238E27FC236}">
                <a16:creationId xmlns:a16="http://schemas.microsoft.com/office/drawing/2014/main" id="{0752004A-73A3-6F80-D80A-8DA27C5DE6EA}"/>
              </a:ext>
            </a:extLst>
          </p:cNvPr>
          <p:cNvSpPr>
            <a:spLocks noChangeArrowheads="1"/>
          </p:cNvSpPr>
          <p:nvPr/>
        </p:nvSpPr>
        <p:spPr bwMode="auto">
          <a:xfrm>
            <a:off x="385916" y="1201731"/>
            <a:ext cx="4156588" cy="4690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marR="0" lvl="0" algn="l" rtl="0">
              <a:lnSpc>
                <a:spcPct val="100000"/>
              </a:lnSpc>
              <a:spcBef>
                <a:spcPts val="0"/>
              </a:spcBef>
              <a:spcAft>
                <a:spcPts val="0"/>
              </a:spcAft>
            </a:defPPr>
            <a:lvl1pPr marR="0" lvl="0"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1pPr>
            <a:lvl2pPr marL="457200" marR="0" lvl="1"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2pPr>
            <a:lvl3pPr marL="914400" marR="0" lvl="2"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3pPr>
            <a:lvl4pPr marL="1371600" marR="0" lvl="3"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4pPr>
            <a:lvl5pPr marL="1828800" marR="0" lvl="4"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5pPr>
            <a:lvl6pPr marL="2286000" marR="0" lvl="5"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6pPr>
            <a:lvl7pPr marL="2743200" marR="0" lvl="6"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7pPr>
            <a:lvl8pPr marL="3200400" marR="0" lvl="7"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8pPr>
            <a:lvl9pPr marL="3657600" marR="0" lvl="8"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apt-get install </a:t>
            </a:r>
            <a:r>
              <a:rPr kumimoji="0" lang="en-US" altLang="en-US" sz="1200" b="1" i="0" u="none" strike="noStrike" cap="none" normalizeH="0" baseline="0" dirty="0" err="1">
                <a:ln>
                  <a:noFill/>
                </a:ln>
                <a:solidFill>
                  <a:schemeClr val="tx1"/>
                </a:solidFill>
                <a:effectLst/>
                <a:latin typeface="Arial" panose="020B0604020202020204" pitchFamily="34" charset="0"/>
              </a:rPr>
              <a:t>gnuradio</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cd ./</a:t>
            </a:r>
            <a:r>
              <a:rPr kumimoji="0" lang="en-US" altLang="en-US" sz="1200" b="1" i="0" u="none" strike="noStrike" cap="none" normalizeH="0" baseline="0" dirty="0" err="1">
                <a:ln>
                  <a:noFill/>
                </a:ln>
                <a:solidFill>
                  <a:schemeClr val="tx1"/>
                </a:solidFill>
                <a:effectLst/>
                <a:latin typeface="Arial" panose="020B0604020202020204" pitchFamily="34" charset="0"/>
              </a:rPr>
              <a:t>srsRAN_Project</a:t>
            </a:r>
            <a:r>
              <a:rPr kumimoji="0" lang="en-US" altLang="en-US" sz="1200" b="1" i="0" u="none" strike="noStrike" cap="none" normalizeH="0" baseline="0" dirty="0">
                <a:ln>
                  <a:noFill/>
                </a:ln>
                <a:solidFill>
                  <a:schemeClr val="tx1"/>
                </a:solidFill>
                <a:effectLst/>
                <a:latin typeface="Arial" panose="020B0604020202020204" pitchFamily="34" charset="0"/>
              </a:rPr>
              <a:t>/docker</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docker compose up --build 5gc</a:t>
            </a:r>
            <a:endParaRPr lang="en-US" altLang="en-US" b="1" dirty="0"/>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cd ./</a:t>
            </a:r>
            <a:r>
              <a:rPr kumimoji="0" lang="en-US" altLang="en-US" sz="1200" b="1" i="0" u="none" strike="noStrike" cap="none" normalizeH="0" baseline="0" dirty="0" err="1">
                <a:ln>
                  <a:noFill/>
                </a:ln>
                <a:solidFill>
                  <a:schemeClr val="tx1"/>
                </a:solidFill>
                <a:effectLst/>
                <a:latin typeface="Arial" panose="020B0604020202020204" pitchFamily="34" charset="0"/>
              </a:rPr>
              <a:t>srsRAN_Project</a:t>
            </a:r>
            <a:r>
              <a:rPr kumimoji="0" lang="en-US" altLang="en-US" sz="1200" b="1" i="0" u="none" strike="noStrike" cap="none" normalizeH="0" baseline="0" dirty="0">
                <a:ln>
                  <a:noFill/>
                </a:ln>
                <a:solidFill>
                  <a:schemeClr val="tx1"/>
                </a:solidFill>
                <a:effectLst/>
                <a:latin typeface="Arial" panose="020B0604020202020204" pitchFamily="34" charset="0"/>
              </a:rPr>
              <a:t>/build/apps/</a:t>
            </a:r>
            <a:r>
              <a:rPr kumimoji="0" lang="en-US" altLang="en-US" sz="1200" b="1" i="0" u="none" strike="noStrike" cap="none" normalizeH="0" baseline="0" dirty="0" err="1">
                <a:ln>
                  <a:noFill/>
                </a:ln>
                <a:solidFill>
                  <a:schemeClr val="tx1"/>
                </a:solidFill>
                <a:effectLst/>
                <a:latin typeface="Arial" panose="020B0604020202020204" pitchFamily="34" charset="0"/>
              </a:rPr>
              <a:t>gnb</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gnb</a:t>
            </a:r>
            <a:r>
              <a:rPr kumimoji="0" lang="en-US" altLang="en-US" sz="1200" b="1" i="0" u="none" strike="noStrike" cap="none" normalizeH="0" baseline="0" dirty="0">
                <a:ln>
                  <a:noFill/>
                </a:ln>
                <a:solidFill>
                  <a:schemeClr val="tx1"/>
                </a:solidFill>
                <a:effectLst/>
                <a:latin typeface="Arial" panose="020B0604020202020204" pitchFamily="34" charset="0"/>
              </a:rPr>
              <a:t> -c </a:t>
            </a:r>
            <a:r>
              <a:rPr kumimoji="0" lang="en-US" altLang="en-US" sz="1200" b="1" i="0" u="none" strike="noStrike" cap="none" normalizeH="0" baseline="0" dirty="0" err="1">
                <a:ln>
                  <a:noFill/>
                </a:ln>
                <a:solidFill>
                  <a:schemeClr val="tx1"/>
                </a:solidFill>
                <a:effectLst/>
                <a:latin typeface="Arial" panose="020B0604020202020204" pitchFamily="34" charset="0"/>
              </a:rPr>
              <a:t>gnb_zmq.yamlsudo</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ip</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netns</a:t>
            </a:r>
            <a:r>
              <a:rPr kumimoji="0" lang="en-US" altLang="en-US" sz="1200" b="1" i="0" u="none" strike="noStrike" cap="none" normalizeH="0" baseline="0" dirty="0">
                <a:ln>
                  <a:noFill/>
                </a:ln>
                <a:solidFill>
                  <a:schemeClr val="tx1"/>
                </a:solidFill>
                <a:effectLst/>
                <a:latin typeface="Arial" panose="020B0604020202020204" pitchFamily="34" charset="0"/>
              </a:rPr>
              <a:t> add ue1</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ip</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netns</a:t>
            </a:r>
            <a:r>
              <a:rPr kumimoji="0" lang="en-US" altLang="en-US" sz="1200" b="1" i="0" u="none" strike="noStrike" cap="none" normalizeH="0" baseline="0" dirty="0">
                <a:ln>
                  <a:noFill/>
                </a:ln>
                <a:solidFill>
                  <a:schemeClr val="tx1"/>
                </a:solidFill>
                <a:effectLst/>
                <a:latin typeface="Arial" panose="020B0604020202020204" pitchFamily="34" charset="0"/>
              </a:rPr>
              <a:t> add ue2</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ip</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netns</a:t>
            </a:r>
            <a:r>
              <a:rPr kumimoji="0" lang="en-US" altLang="en-US" sz="1200" b="1" i="0" u="none" strike="noStrike" cap="none" normalizeH="0" baseline="0" dirty="0">
                <a:ln>
                  <a:noFill/>
                </a:ln>
                <a:solidFill>
                  <a:schemeClr val="tx1"/>
                </a:solidFill>
                <a:effectLst/>
                <a:latin typeface="Arial" panose="020B0604020202020204" pitchFamily="34" charset="0"/>
              </a:rPr>
              <a:t> add ue3</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cd ./srsRAN_4G/build/</a:t>
            </a:r>
            <a:r>
              <a:rPr kumimoji="0" lang="en-US" altLang="en-US" sz="1200" b="1" i="0" u="none" strike="noStrike" cap="none" normalizeH="0" baseline="0" dirty="0" err="1">
                <a:ln>
                  <a:noFill/>
                </a:ln>
                <a:solidFill>
                  <a:schemeClr val="tx1"/>
                </a:solidFill>
                <a:effectLst/>
                <a:latin typeface="Arial" panose="020B0604020202020204" pitchFamily="34" charset="0"/>
              </a:rPr>
              <a:t>srsue</a:t>
            </a:r>
            <a:r>
              <a:rPr kumimoji="0" lang="en-US" altLang="en-US" sz="1200" b="1" i="0" u="none" strike="noStrike" cap="none" normalizeH="0" baseline="0" dirty="0">
                <a:ln>
                  <a:noFill/>
                </a:ln>
                <a:solidFill>
                  <a:schemeClr val="tx1"/>
                </a:solidFill>
                <a:effectLst/>
                <a:latin typeface="Arial" panose="020B0604020202020204" pitchFamily="34" charset="0"/>
              </a:rPr>
              <a:t>/</a:t>
            </a:r>
            <a:r>
              <a:rPr kumimoji="0" lang="en-US" altLang="en-US" sz="1200" b="1" i="0" u="none" strike="noStrike" cap="none" normalizeH="0" baseline="0" dirty="0" err="1">
                <a:ln>
                  <a:noFill/>
                </a:ln>
                <a:solidFill>
                  <a:schemeClr val="tx1"/>
                </a:solidFill>
                <a:effectLst/>
                <a:latin typeface="Arial" panose="020B0604020202020204" pitchFamily="34" charset="0"/>
              </a:rPr>
              <a:t>src</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srsue</a:t>
            </a:r>
            <a:r>
              <a:rPr kumimoji="0" lang="en-US" altLang="en-US" sz="1200" b="1" i="0" u="none" strike="noStrike" cap="none" normalizeH="0" baseline="0" dirty="0">
                <a:ln>
                  <a:noFill/>
                </a:ln>
                <a:solidFill>
                  <a:schemeClr val="tx1"/>
                </a:solidFill>
                <a:effectLst/>
                <a:latin typeface="Arial" panose="020B0604020202020204" pitchFamily="34" charset="0"/>
              </a:rPr>
              <a:t> ./ue1_zmq.conf</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srsue</a:t>
            </a:r>
            <a:r>
              <a:rPr kumimoji="0" lang="en-US" altLang="en-US" sz="1200" b="1" i="0" u="none" strike="noStrike" cap="none" normalizeH="0" baseline="0" dirty="0">
                <a:ln>
                  <a:noFill/>
                </a:ln>
                <a:solidFill>
                  <a:schemeClr val="tx1"/>
                </a:solidFill>
                <a:effectLst/>
                <a:latin typeface="Arial" panose="020B0604020202020204" pitchFamily="34" charset="0"/>
              </a:rPr>
              <a:t> ./ue2_zmq.conf</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srsue</a:t>
            </a:r>
            <a:r>
              <a:rPr kumimoji="0" lang="en-US" altLang="en-US" sz="1200" b="1" i="0" u="none" strike="noStrike" cap="none" normalizeH="0" baseline="0" dirty="0">
                <a:ln>
                  <a:noFill/>
                </a:ln>
                <a:solidFill>
                  <a:schemeClr val="tx1"/>
                </a:solidFill>
                <a:effectLst/>
                <a:latin typeface="Arial" panose="020B0604020202020204" pitchFamily="34" charset="0"/>
              </a:rPr>
              <a:t> ./ue3_zmq.conf</a:t>
            </a:r>
            <a:endParaRPr lang="en-US" altLang="en-US" b="1" dirty="0"/>
          </a:p>
          <a:p>
            <a:pPr marL="0" marR="0" lvl="0" indent="0" algn="l" defTabSz="914400" rtl="0" eaLnBrk="0" fontAlgn="base" latinLnBrk="0" hangingPunct="0">
              <a:lnSpc>
                <a:spcPct val="100000"/>
              </a:lnSpc>
              <a:spcBef>
                <a:spcPct val="30000"/>
              </a:spcBef>
              <a:spcAft>
                <a:spcPct val="0"/>
              </a:spcAft>
              <a:buClrTx/>
              <a:buSzTx/>
              <a:buFontTx/>
              <a:buNone/>
              <a:tabLst/>
            </a:pPr>
            <a:r>
              <a:rPr kumimoji="0" lang="it-IT" altLang="en-US" sz="1200" b="1" i="0" u="none" strike="noStrike" cap="none" normalizeH="0" baseline="0" dirty="0">
                <a:ln>
                  <a:noFill/>
                </a:ln>
                <a:solidFill>
                  <a:schemeClr val="tx1"/>
                </a:solidFill>
                <a:effectLst/>
                <a:latin typeface="Arial" panose="020B0604020202020204" pitchFamily="34" charset="0"/>
              </a:rPr>
              <a:t>sudo gnuradio-companion ./multi_ue_scenario.grc</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sysctl</a:t>
            </a:r>
            <a:r>
              <a:rPr kumimoji="0" lang="en-US" altLang="en-US" sz="1200" b="1" i="0" u="none" strike="noStrike" cap="none" normalizeH="0" baseline="0" dirty="0">
                <a:ln>
                  <a:noFill/>
                </a:ln>
                <a:solidFill>
                  <a:schemeClr val="tx1"/>
                </a:solidFill>
                <a:effectLst/>
                <a:latin typeface="Arial" panose="020B0604020202020204" pitchFamily="34" charset="0"/>
              </a:rPr>
              <a:t> -w net.ipv4.ip_forward=1</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iptables -t </a:t>
            </a:r>
            <a:r>
              <a:rPr kumimoji="0" lang="en-US" altLang="en-US" sz="1200" b="1" i="0" u="none" strike="noStrike" cap="none" normalizeH="0" baseline="0" dirty="0" err="1">
                <a:ln>
                  <a:noFill/>
                </a:ln>
                <a:solidFill>
                  <a:schemeClr val="tx1"/>
                </a:solidFill>
                <a:effectLst/>
                <a:latin typeface="Arial" panose="020B0604020202020204" pitchFamily="34" charset="0"/>
              </a:rPr>
              <a:t>nat</a:t>
            </a:r>
            <a:r>
              <a:rPr kumimoji="0" lang="en-US" altLang="en-US" sz="1200" b="1" i="0" u="none" strike="noStrike" cap="none" normalizeH="0" baseline="0" dirty="0">
                <a:ln>
                  <a:noFill/>
                </a:ln>
                <a:solidFill>
                  <a:schemeClr val="tx1"/>
                </a:solidFill>
                <a:effectLst/>
                <a:latin typeface="Arial" panose="020B0604020202020204" pitchFamily="34" charset="0"/>
              </a:rPr>
              <a:t> -A POSTROUTING -o &lt;IFNAME&gt; -j MASQUERADE</a:t>
            </a:r>
            <a:endParaRPr lang="en-US" altLang="en-US" b="1" dirty="0"/>
          </a:p>
          <a:p>
            <a:pPr marL="0" marR="0" lvl="0" indent="0" algn="l" defTabSz="914400" rtl="0" eaLnBrk="0" fontAlgn="base" latinLnBrk="0" hangingPunct="0">
              <a:lnSpc>
                <a:spcPct val="100000"/>
              </a:lnSpc>
              <a:spcBef>
                <a:spcPct val="30000"/>
              </a:spcBef>
              <a:spcAft>
                <a:spcPct val="0"/>
              </a:spcAft>
              <a:buClrTx/>
              <a:buSzTx/>
              <a:buFontTx/>
              <a:buNone/>
              <a:tabLst/>
            </a:pPr>
            <a:r>
              <a:rPr kumimoji="0" lang="pt-BR" altLang="en-US" sz="1200" b="1" i="0" u="none" strike="noStrike" cap="none" normalizeH="0" baseline="0" dirty="0">
                <a:ln>
                  <a:noFill/>
                </a:ln>
                <a:solidFill>
                  <a:schemeClr val="tx1"/>
                </a:solidFill>
                <a:effectLst/>
                <a:latin typeface="Arial" panose="020B0604020202020204" pitchFamily="34" charset="0"/>
              </a:rPr>
              <a:t>sudo ip netns exec ue1 ping -i 1 8.8.8.8</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route –n</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ifconfig</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ogstun</a:t>
            </a:r>
            <a:r>
              <a:rPr kumimoji="0" lang="en-US" altLang="en-US" sz="1200" b="1" i="0" u="none" strike="noStrike" cap="none" normalizeH="0" baseline="0" dirty="0">
                <a:ln>
                  <a:noFill/>
                </a:ln>
                <a:solidFill>
                  <a:schemeClr val="tx1"/>
                </a:solidFill>
                <a:effectLst/>
                <a:latin typeface="Arial" panose="020B0604020202020204" pitchFamily="34" charset="0"/>
              </a:rPr>
              <a:t> 0.0.0.0 down</a:t>
            </a:r>
            <a:endParaRPr lang="en-US" altLang="en-US" b="1" dirty="0"/>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ip</a:t>
            </a:r>
            <a:r>
              <a:rPr kumimoji="0" lang="en-US" altLang="en-US" sz="1200" b="1" i="0" u="none" strike="noStrike" cap="none" normalizeH="0" baseline="0" dirty="0">
                <a:ln>
                  <a:noFill/>
                </a:ln>
                <a:solidFill>
                  <a:schemeClr val="tx1"/>
                </a:solidFill>
                <a:effectLst/>
                <a:latin typeface="Arial" panose="020B0604020202020204" pitchFamily="34" charset="0"/>
              </a:rPr>
              <a:t> -o </a:t>
            </a:r>
            <a:r>
              <a:rPr kumimoji="0" lang="en-US" altLang="en-US" sz="1200" b="1" i="0" u="none" strike="noStrike" cap="none" normalizeH="0" baseline="0" dirty="0" err="1">
                <a:ln>
                  <a:noFill/>
                </a:ln>
                <a:solidFill>
                  <a:schemeClr val="tx1"/>
                </a:solidFill>
                <a:effectLst/>
                <a:latin typeface="Arial" panose="020B0604020202020204" pitchFamily="34" charset="0"/>
              </a:rPr>
              <a:t>addr</a:t>
            </a:r>
            <a:r>
              <a:rPr kumimoji="0" lang="en-US" altLang="en-US" sz="1200" b="1" i="0" u="none" strike="noStrike" cap="none" normalizeH="0" baseline="0" dirty="0">
                <a:ln>
                  <a:noFill/>
                </a:ln>
                <a:solidFill>
                  <a:schemeClr val="tx1"/>
                </a:solidFill>
                <a:effectLst/>
                <a:latin typeface="Arial" panose="020B0604020202020204" pitchFamily="34" charset="0"/>
              </a:rPr>
              <a:t> show | grep "10.53.1.1“</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ip</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addr</a:t>
            </a:r>
            <a:r>
              <a:rPr kumimoji="0" lang="en-US" altLang="en-US" sz="1200" b="1" i="0" u="none" strike="noStrike" cap="none" normalizeH="0" baseline="0" dirty="0">
                <a:ln>
                  <a:noFill/>
                </a:ln>
                <a:solidFill>
                  <a:schemeClr val="tx1"/>
                </a:solidFill>
                <a:effectLst/>
                <a:latin typeface="Arial" panose="020B0604020202020204" pitchFamily="34" charset="0"/>
              </a:rPr>
              <a:t> add 10.53.1.3/24 dev BRIDGE_NAME</a:t>
            </a:r>
          </a:p>
        </p:txBody>
      </p:sp>
    </p:spTree>
    <p:extLst>
      <p:ext uri="{BB962C8B-B14F-4D97-AF65-F5344CB8AC3E}">
        <p14:creationId xmlns:p14="http://schemas.microsoft.com/office/powerpoint/2010/main" val="1022213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562F2-1307-4C46-2FC3-87824E87F64F}"/>
            </a:ext>
          </a:extLst>
        </p:cNvPr>
        <p:cNvGrpSpPr/>
        <p:nvPr/>
      </p:nvGrpSpPr>
      <p:grpSpPr>
        <a:xfrm>
          <a:off x="0" y="0"/>
          <a:ext cx="0" cy="0"/>
          <a:chOff x="0" y="0"/>
          <a:chExt cx="0" cy="0"/>
        </a:xfrm>
      </p:grpSpPr>
      <p:sp>
        <p:nvSpPr>
          <p:cNvPr id="2" name="Google Shape;125;p3">
            <a:extLst>
              <a:ext uri="{FF2B5EF4-FFF2-40B4-BE49-F238E27FC236}">
                <a16:creationId xmlns:a16="http://schemas.microsoft.com/office/drawing/2014/main" id="{8DEF8A1F-3538-C370-F2F2-1BF513E03A6C}"/>
              </a:ext>
            </a:extLst>
          </p:cNvPr>
          <p:cNvSpPr txBox="1"/>
          <p:nvPr/>
        </p:nvSpPr>
        <p:spPr>
          <a:xfrm>
            <a:off x="838200" y="78659"/>
            <a:ext cx="10515600" cy="53094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a:t>
            </a:r>
            <a:endParaRPr lang="en-US" sz="1400" b="0" i="0" u="none" strike="noStrike" cap="none" dirty="0">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5C3C9054-2F48-5FDF-7802-DF92A3126778}"/>
              </a:ext>
            </a:extLst>
          </p:cNvPr>
          <p:cNvPicPr>
            <a:picLocks noChangeAspect="1"/>
          </p:cNvPicPr>
          <p:nvPr/>
        </p:nvPicPr>
        <p:blipFill>
          <a:blip r:embed="rId2"/>
          <a:stretch>
            <a:fillRect/>
          </a:stretch>
        </p:blipFill>
        <p:spPr>
          <a:xfrm>
            <a:off x="0" y="609600"/>
            <a:ext cx="6872941" cy="4355691"/>
          </a:xfrm>
          <a:prstGeom prst="rect">
            <a:avLst/>
          </a:prstGeom>
        </p:spPr>
      </p:pic>
      <p:pic>
        <p:nvPicPr>
          <p:cNvPr id="6" name="Picture 5">
            <a:extLst>
              <a:ext uri="{FF2B5EF4-FFF2-40B4-BE49-F238E27FC236}">
                <a16:creationId xmlns:a16="http://schemas.microsoft.com/office/drawing/2014/main" id="{50D53CDB-756B-5BFD-9371-0195CA70C093}"/>
              </a:ext>
            </a:extLst>
          </p:cNvPr>
          <p:cNvPicPr>
            <a:picLocks noChangeAspect="1"/>
          </p:cNvPicPr>
          <p:nvPr/>
        </p:nvPicPr>
        <p:blipFill>
          <a:blip r:embed="rId3"/>
          <a:stretch>
            <a:fillRect/>
          </a:stretch>
        </p:blipFill>
        <p:spPr>
          <a:xfrm>
            <a:off x="6971384" y="1063268"/>
            <a:ext cx="5100084" cy="3125274"/>
          </a:xfrm>
          <a:prstGeom prst="rect">
            <a:avLst/>
          </a:prstGeom>
        </p:spPr>
      </p:pic>
    </p:spTree>
    <p:extLst>
      <p:ext uri="{BB962C8B-B14F-4D97-AF65-F5344CB8AC3E}">
        <p14:creationId xmlns:p14="http://schemas.microsoft.com/office/powerpoint/2010/main" val="33273736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D8BE5B-8A2A-CE09-D0F0-9B4268E60ED4}"/>
            </a:ext>
          </a:extLst>
        </p:cNvPr>
        <p:cNvGrpSpPr/>
        <p:nvPr/>
      </p:nvGrpSpPr>
      <p:grpSpPr>
        <a:xfrm>
          <a:off x="0" y="0"/>
          <a:ext cx="0" cy="0"/>
          <a:chOff x="0" y="0"/>
          <a:chExt cx="0" cy="0"/>
        </a:xfrm>
      </p:grpSpPr>
      <p:sp>
        <p:nvSpPr>
          <p:cNvPr id="2" name="Google Shape;125;p3">
            <a:extLst>
              <a:ext uri="{FF2B5EF4-FFF2-40B4-BE49-F238E27FC236}">
                <a16:creationId xmlns:a16="http://schemas.microsoft.com/office/drawing/2014/main" id="{99FEBF2B-AD3A-06D6-7F7F-1F6E7E3BB9B8}"/>
              </a:ext>
            </a:extLst>
          </p:cNvPr>
          <p:cNvSpPr txBox="1"/>
          <p:nvPr/>
        </p:nvSpPr>
        <p:spPr>
          <a:xfrm>
            <a:off x="838200" y="78659"/>
            <a:ext cx="10515600" cy="53094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a:t>
            </a:r>
            <a:endParaRPr lang="en-US" sz="1400" b="0" i="0" u="none" strike="noStrike" cap="none" dirty="0">
              <a:solidFill>
                <a:srgbClr val="000000"/>
              </a:solidFill>
              <a:latin typeface="Arial"/>
              <a:ea typeface="Arial"/>
              <a:cs typeface="Arial"/>
              <a:sym typeface="Arial"/>
            </a:endParaRPr>
          </a:p>
        </p:txBody>
      </p:sp>
      <p:pic>
        <p:nvPicPr>
          <p:cNvPr id="5" name="Picture 4">
            <a:extLst>
              <a:ext uri="{FF2B5EF4-FFF2-40B4-BE49-F238E27FC236}">
                <a16:creationId xmlns:a16="http://schemas.microsoft.com/office/drawing/2014/main" id="{F366F91E-E7A3-242F-E09C-6700404221DC}"/>
              </a:ext>
            </a:extLst>
          </p:cNvPr>
          <p:cNvPicPr>
            <a:picLocks noChangeAspect="1"/>
          </p:cNvPicPr>
          <p:nvPr/>
        </p:nvPicPr>
        <p:blipFill>
          <a:blip r:embed="rId2"/>
          <a:stretch>
            <a:fillRect/>
          </a:stretch>
        </p:blipFill>
        <p:spPr>
          <a:xfrm>
            <a:off x="340440" y="609600"/>
            <a:ext cx="4912425" cy="5201390"/>
          </a:xfrm>
          <a:prstGeom prst="rect">
            <a:avLst/>
          </a:prstGeom>
        </p:spPr>
      </p:pic>
      <p:pic>
        <p:nvPicPr>
          <p:cNvPr id="8" name="Picture 7">
            <a:extLst>
              <a:ext uri="{FF2B5EF4-FFF2-40B4-BE49-F238E27FC236}">
                <a16:creationId xmlns:a16="http://schemas.microsoft.com/office/drawing/2014/main" id="{E29F04C2-7FC3-4E4D-237E-002276AAAD91}"/>
              </a:ext>
            </a:extLst>
          </p:cNvPr>
          <p:cNvPicPr>
            <a:picLocks noChangeAspect="1"/>
          </p:cNvPicPr>
          <p:nvPr/>
        </p:nvPicPr>
        <p:blipFill>
          <a:blip r:embed="rId3"/>
          <a:stretch>
            <a:fillRect/>
          </a:stretch>
        </p:blipFill>
        <p:spPr>
          <a:xfrm>
            <a:off x="5371370" y="609600"/>
            <a:ext cx="4991829" cy="5201390"/>
          </a:xfrm>
          <a:prstGeom prst="rect">
            <a:avLst/>
          </a:prstGeom>
        </p:spPr>
      </p:pic>
    </p:spTree>
    <p:extLst>
      <p:ext uri="{BB962C8B-B14F-4D97-AF65-F5344CB8AC3E}">
        <p14:creationId xmlns:p14="http://schemas.microsoft.com/office/powerpoint/2010/main" val="12398138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3EC1D-9B90-BDD4-C27F-A3521740152E}"/>
            </a:ext>
          </a:extLst>
        </p:cNvPr>
        <p:cNvGrpSpPr/>
        <p:nvPr/>
      </p:nvGrpSpPr>
      <p:grpSpPr>
        <a:xfrm>
          <a:off x="0" y="0"/>
          <a:ext cx="0" cy="0"/>
          <a:chOff x="0" y="0"/>
          <a:chExt cx="0" cy="0"/>
        </a:xfrm>
      </p:grpSpPr>
      <p:sp>
        <p:nvSpPr>
          <p:cNvPr id="2" name="Google Shape;125;p3">
            <a:extLst>
              <a:ext uri="{FF2B5EF4-FFF2-40B4-BE49-F238E27FC236}">
                <a16:creationId xmlns:a16="http://schemas.microsoft.com/office/drawing/2014/main" id="{AD2E7E9F-351B-98C0-4784-A7F8D18382A4}"/>
              </a:ext>
            </a:extLst>
          </p:cNvPr>
          <p:cNvSpPr txBox="1"/>
          <p:nvPr/>
        </p:nvSpPr>
        <p:spPr>
          <a:xfrm>
            <a:off x="838200" y="78659"/>
            <a:ext cx="10515600" cy="53094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a:t>
            </a:r>
            <a:endParaRPr lang="en-US" sz="1400" b="0" i="0" u="none" strike="noStrike" cap="none" dirty="0">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5DFE47D7-3759-C567-A640-F95CDE99B7A9}"/>
              </a:ext>
            </a:extLst>
          </p:cNvPr>
          <p:cNvPicPr>
            <a:picLocks noChangeAspect="1"/>
          </p:cNvPicPr>
          <p:nvPr/>
        </p:nvPicPr>
        <p:blipFill>
          <a:blip r:embed="rId2"/>
          <a:stretch>
            <a:fillRect/>
          </a:stretch>
        </p:blipFill>
        <p:spPr>
          <a:xfrm>
            <a:off x="538177" y="727587"/>
            <a:ext cx="4532875" cy="4729316"/>
          </a:xfrm>
          <a:prstGeom prst="rect">
            <a:avLst/>
          </a:prstGeom>
        </p:spPr>
      </p:pic>
      <p:pic>
        <p:nvPicPr>
          <p:cNvPr id="7" name="Picture 6">
            <a:extLst>
              <a:ext uri="{FF2B5EF4-FFF2-40B4-BE49-F238E27FC236}">
                <a16:creationId xmlns:a16="http://schemas.microsoft.com/office/drawing/2014/main" id="{33B928D7-9D8C-5628-3D67-44E25027CE61}"/>
              </a:ext>
            </a:extLst>
          </p:cNvPr>
          <p:cNvPicPr>
            <a:picLocks noChangeAspect="1"/>
          </p:cNvPicPr>
          <p:nvPr/>
        </p:nvPicPr>
        <p:blipFill>
          <a:blip r:embed="rId3"/>
          <a:stretch>
            <a:fillRect/>
          </a:stretch>
        </p:blipFill>
        <p:spPr>
          <a:xfrm>
            <a:off x="5352377" y="727587"/>
            <a:ext cx="4532875" cy="4710056"/>
          </a:xfrm>
          <a:prstGeom prst="rect">
            <a:avLst/>
          </a:prstGeom>
        </p:spPr>
      </p:pic>
    </p:spTree>
    <p:extLst>
      <p:ext uri="{BB962C8B-B14F-4D97-AF65-F5344CB8AC3E}">
        <p14:creationId xmlns:p14="http://schemas.microsoft.com/office/powerpoint/2010/main" val="931354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7B63FB-1FDF-3EDB-BC85-466D09B6D4C8}"/>
            </a:ext>
          </a:extLst>
        </p:cNvPr>
        <p:cNvGrpSpPr/>
        <p:nvPr/>
      </p:nvGrpSpPr>
      <p:grpSpPr>
        <a:xfrm>
          <a:off x="0" y="0"/>
          <a:ext cx="0" cy="0"/>
          <a:chOff x="0" y="0"/>
          <a:chExt cx="0" cy="0"/>
        </a:xfrm>
      </p:grpSpPr>
      <p:sp>
        <p:nvSpPr>
          <p:cNvPr id="2" name="Google Shape;125;p3">
            <a:extLst>
              <a:ext uri="{FF2B5EF4-FFF2-40B4-BE49-F238E27FC236}">
                <a16:creationId xmlns:a16="http://schemas.microsoft.com/office/drawing/2014/main" id="{A42DEB14-4BB3-6A05-CAC5-7AD108162DB6}"/>
              </a:ext>
            </a:extLst>
          </p:cNvPr>
          <p:cNvSpPr txBox="1"/>
          <p:nvPr/>
        </p:nvSpPr>
        <p:spPr>
          <a:xfrm>
            <a:off x="838200" y="78659"/>
            <a:ext cx="10515600" cy="53094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a:t>
            </a:r>
            <a:endParaRPr lang="en-US" sz="1400" b="0" i="0" u="none" strike="noStrike" cap="none" dirty="0">
              <a:solidFill>
                <a:srgbClr val="000000"/>
              </a:solidFill>
              <a:latin typeface="Arial"/>
              <a:ea typeface="Arial"/>
              <a:cs typeface="Arial"/>
              <a:sym typeface="Arial"/>
            </a:endParaRPr>
          </a:p>
        </p:txBody>
      </p:sp>
      <p:sp>
        <p:nvSpPr>
          <p:cNvPr id="3" name="Google Shape;125;p3">
            <a:extLst>
              <a:ext uri="{FF2B5EF4-FFF2-40B4-BE49-F238E27FC236}">
                <a16:creationId xmlns:a16="http://schemas.microsoft.com/office/drawing/2014/main" id="{BD47B2F4-B39D-C285-CE9F-7F5CEB37C581}"/>
              </a:ext>
            </a:extLst>
          </p:cNvPr>
          <p:cNvSpPr txBox="1"/>
          <p:nvPr/>
        </p:nvSpPr>
        <p:spPr>
          <a:xfrm>
            <a:off x="838200" y="535859"/>
            <a:ext cx="10515600" cy="53094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SzPts val="2400"/>
            </a:pPr>
            <a:r>
              <a:rPr lang="en-US" sz="2400" b="1" dirty="0">
                <a:latin typeface="Montserrat"/>
                <a:sym typeface="Montserrat"/>
              </a:rPr>
              <a:t>Objective 3: </a:t>
            </a:r>
            <a:r>
              <a:rPr lang="en-IN" sz="3200" b="1" i="0" dirty="0">
                <a:solidFill>
                  <a:srgbClr val="404040"/>
                </a:solidFill>
                <a:effectLst/>
                <a:latin typeface="Ubuntu" panose="020F0502020204030204" pitchFamily="34" charset="0"/>
              </a:rPr>
              <a:t>Grafana Metrics GUI</a:t>
            </a:r>
          </a:p>
          <a:p>
            <a:pPr marL="0" marR="0" lvl="0" indent="0" algn="ctr" rtl="0">
              <a:lnSpc>
                <a:spcPct val="100000"/>
              </a:lnSpc>
              <a:spcBef>
                <a:spcPts val="0"/>
              </a:spcBef>
              <a:spcAft>
                <a:spcPts val="0"/>
              </a:spcAft>
              <a:buClr>
                <a:srgbClr val="000000"/>
              </a:buClr>
              <a:buSzPts val="2400"/>
              <a:buFont typeface="Arial"/>
              <a:buNone/>
            </a:pPr>
            <a:endParaRPr lang="en-US" sz="1400" b="0" i="0" u="none" strike="noStrike" cap="none" dirty="0">
              <a:solidFill>
                <a:srgbClr val="000000"/>
              </a:solidFill>
              <a:latin typeface="Arial"/>
              <a:ea typeface="Arial"/>
              <a:cs typeface="Arial"/>
              <a:sym typeface="Arial"/>
            </a:endParaRPr>
          </a:p>
        </p:txBody>
      </p:sp>
      <p:sp>
        <p:nvSpPr>
          <p:cNvPr id="4" name="Rectangle 3">
            <a:extLst>
              <a:ext uri="{FF2B5EF4-FFF2-40B4-BE49-F238E27FC236}">
                <a16:creationId xmlns:a16="http://schemas.microsoft.com/office/drawing/2014/main" id="{22BBA318-2CFA-E78F-F932-8C8B6E80F164}"/>
              </a:ext>
            </a:extLst>
          </p:cNvPr>
          <p:cNvSpPr>
            <a:spLocks noChangeArrowheads="1"/>
          </p:cNvSpPr>
          <p:nvPr/>
        </p:nvSpPr>
        <p:spPr bwMode="auto">
          <a:xfrm>
            <a:off x="228600" y="2451864"/>
            <a:ext cx="4380272" cy="794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marR="0" lvl="0" algn="l" rtl="0">
              <a:lnSpc>
                <a:spcPct val="100000"/>
              </a:lnSpc>
              <a:spcBef>
                <a:spcPts val="0"/>
              </a:spcBef>
              <a:spcAft>
                <a:spcPts val="0"/>
              </a:spcAft>
            </a:defPPr>
            <a:lvl1pPr marR="0" lvl="0"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1pPr>
            <a:lvl2pPr marL="457200" marR="0" lvl="1"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2pPr>
            <a:lvl3pPr marL="914400" marR="0" lvl="2"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3pPr>
            <a:lvl4pPr marL="1371600" marR="0" lvl="3"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4pPr>
            <a:lvl5pPr marL="1828800" marR="0" lvl="4"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5pPr>
            <a:lvl6pPr marL="2286000" marR="0" lvl="5"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6pPr>
            <a:lvl7pPr marL="2743200" marR="0" lvl="6"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7pPr>
            <a:lvl8pPr marL="3200400" marR="0" lvl="7"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8pPr>
            <a:lvl9pPr marL="3657600" marR="0" lvl="8"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Ip a</a:t>
            </a:r>
            <a:br>
              <a:rPr kumimoji="0" lang="en-US" altLang="en-US" sz="1200" b="1" i="0" u="none" strike="noStrike" cap="none" normalizeH="0" baseline="0" dirty="0">
                <a:ln>
                  <a:noFill/>
                </a:ln>
                <a:solidFill>
                  <a:schemeClr val="tx1"/>
                </a:solidFill>
                <a:effectLst/>
                <a:latin typeface="Arial" panose="020B0604020202020204" pitchFamily="34" charset="0"/>
              </a:rPr>
            </a:br>
            <a:r>
              <a:rPr kumimoji="0" lang="en-US" altLang="en-US" sz="1200" b="1" i="0" u="none" strike="noStrike" cap="none" normalizeH="0" baseline="0" dirty="0">
                <a:ln>
                  <a:noFill/>
                </a:ln>
                <a:solidFill>
                  <a:schemeClr val="tx1"/>
                </a:solidFill>
                <a:effectLst/>
                <a:latin typeface="Arial" panose="020B0604020202020204" pitchFamily="34" charset="0"/>
              </a:rPr>
              <a:t>ping </a:t>
            </a:r>
            <a:r>
              <a:rPr kumimoji="0" lang="en-US" altLang="en-US" sz="1200" b="1" i="0" u="none" strike="noStrike" cap="none" normalizeH="0" baseline="0" dirty="0" err="1">
                <a:ln>
                  <a:noFill/>
                </a:ln>
                <a:solidFill>
                  <a:schemeClr val="tx1"/>
                </a:solidFill>
                <a:effectLst/>
                <a:latin typeface="Arial" panose="020B0604020202020204" pitchFamily="34" charset="0"/>
              </a:rPr>
              <a:t>ip</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addr</a:t>
            </a:r>
            <a:br>
              <a:rPr kumimoji="0" lang="en-US" altLang="en-US" sz="1200" b="1" i="0" u="none" strike="noStrike" cap="none" normalizeH="0" baseline="0" dirty="0">
                <a:ln>
                  <a:noFill/>
                </a:ln>
                <a:solidFill>
                  <a:schemeClr val="tx1"/>
                </a:solidFill>
                <a:effectLst/>
                <a:latin typeface="Arial" panose="020B0604020202020204" pitchFamily="34" charset="0"/>
              </a:rPr>
            </a:br>
            <a:r>
              <a:rPr kumimoji="0" lang="en-US" altLang="en-US" sz="1200" b="1" i="0" u="none" strike="noStrike" cap="none" normalizeH="0" baseline="0" dirty="0">
                <a:ln>
                  <a:noFill/>
                </a:ln>
                <a:solidFill>
                  <a:schemeClr val="tx1"/>
                </a:solidFill>
                <a:effectLst/>
                <a:latin typeface="Arial" panose="020B0604020202020204" pitchFamily="34" charset="0"/>
              </a:rPr>
              <a:t>ping bind </a:t>
            </a:r>
            <a:r>
              <a:rPr kumimoji="0" lang="en-US" altLang="en-US" sz="1200" b="1" i="0" u="none" strike="noStrike" cap="none" normalizeH="0" baseline="0" dirty="0" err="1">
                <a:ln>
                  <a:noFill/>
                </a:ln>
                <a:solidFill>
                  <a:schemeClr val="tx1"/>
                </a:solidFill>
                <a:effectLst/>
                <a:latin typeface="Arial" panose="020B0604020202020204" pitchFamily="34" charset="0"/>
              </a:rPr>
              <a:t>addr</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b="1" dirty="0"/>
              <a:t> </a:t>
            </a:r>
            <a:endParaRPr kumimoji="0" lang="en-US" altLang="en-US" sz="12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70088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8E163-0CD3-17F4-54BD-CBC864CA7917}"/>
            </a:ext>
          </a:extLst>
        </p:cNvPr>
        <p:cNvGrpSpPr/>
        <p:nvPr/>
      </p:nvGrpSpPr>
      <p:grpSpPr>
        <a:xfrm>
          <a:off x="0" y="0"/>
          <a:ext cx="0" cy="0"/>
          <a:chOff x="0" y="0"/>
          <a:chExt cx="0" cy="0"/>
        </a:xfrm>
      </p:grpSpPr>
      <p:sp>
        <p:nvSpPr>
          <p:cNvPr id="2" name="Google Shape;125;p3">
            <a:extLst>
              <a:ext uri="{FF2B5EF4-FFF2-40B4-BE49-F238E27FC236}">
                <a16:creationId xmlns:a16="http://schemas.microsoft.com/office/drawing/2014/main" id="{170DE4B1-D4F5-3367-3E9E-8FFE6BEAC822}"/>
              </a:ext>
            </a:extLst>
          </p:cNvPr>
          <p:cNvSpPr txBox="1"/>
          <p:nvPr/>
        </p:nvSpPr>
        <p:spPr>
          <a:xfrm>
            <a:off x="838200" y="78659"/>
            <a:ext cx="10515600" cy="53094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a:t>
            </a:r>
            <a:endParaRPr lang="en-US" sz="1400" b="0" i="0" u="none" strike="noStrike" cap="none" dirty="0">
              <a:solidFill>
                <a:srgbClr val="000000"/>
              </a:solidFill>
              <a:latin typeface="Arial"/>
              <a:ea typeface="Arial"/>
              <a:cs typeface="Arial"/>
              <a:sym typeface="Arial"/>
            </a:endParaRPr>
          </a:p>
        </p:txBody>
      </p:sp>
      <p:pic>
        <p:nvPicPr>
          <p:cNvPr id="5" name="Picture 4">
            <a:extLst>
              <a:ext uri="{FF2B5EF4-FFF2-40B4-BE49-F238E27FC236}">
                <a16:creationId xmlns:a16="http://schemas.microsoft.com/office/drawing/2014/main" id="{58DA5ABC-86CE-AB19-5790-7A49AC62F687}"/>
              </a:ext>
            </a:extLst>
          </p:cNvPr>
          <p:cNvPicPr>
            <a:picLocks noChangeAspect="1"/>
          </p:cNvPicPr>
          <p:nvPr/>
        </p:nvPicPr>
        <p:blipFill>
          <a:blip r:embed="rId2"/>
          <a:stretch>
            <a:fillRect/>
          </a:stretch>
        </p:blipFill>
        <p:spPr>
          <a:xfrm>
            <a:off x="161398" y="609600"/>
            <a:ext cx="3518327" cy="2556387"/>
          </a:xfrm>
          <a:prstGeom prst="rect">
            <a:avLst/>
          </a:prstGeom>
        </p:spPr>
      </p:pic>
      <p:pic>
        <p:nvPicPr>
          <p:cNvPr id="8" name="Picture 7">
            <a:extLst>
              <a:ext uri="{FF2B5EF4-FFF2-40B4-BE49-F238E27FC236}">
                <a16:creationId xmlns:a16="http://schemas.microsoft.com/office/drawing/2014/main" id="{FC2FA80D-D149-3ECB-119F-74DE8F39027F}"/>
              </a:ext>
            </a:extLst>
          </p:cNvPr>
          <p:cNvPicPr>
            <a:picLocks noChangeAspect="1"/>
          </p:cNvPicPr>
          <p:nvPr/>
        </p:nvPicPr>
        <p:blipFill>
          <a:blip r:embed="rId3"/>
          <a:stretch>
            <a:fillRect/>
          </a:stretch>
        </p:blipFill>
        <p:spPr>
          <a:xfrm>
            <a:off x="3972830" y="609599"/>
            <a:ext cx="3543932" cy="2556387"/>
          </a:xfrm>
          <a:prstGeom prst="rect">
            <a:avLst/>
          </a:prstGeom>
        </p:spPr>
      </p:pic>
      <p:pic>
        <p:nvPicPr>
          <p:cNvPr id="10" name="Picture 9">
            <a:extLst>
              <a:ext uri="{FF2B5EF4-FFF2-40B4-BE49-F238E27FC236}">
                <a16:creationId xmlns:a16="http://schemas.microsoft.com/office/drawing/2014/main" id="{8FDEAF23-9DBA-92B8-3F39-D0DE9DB0785C}"/>
              </a:ext>
            </a:extLst>
          </p:cNvPr>
          <p:cNvPicPr>
            <a:picLocks noChangeAspect="1"/>
          </p:cNvPicPr>
          <p:nvPr/>
        </p:nvPicPr>
        <p:blipFill>
          <a:blip r:embed="rId4"/>
          <a:stretch>
            <a:fillRect/>
          </a:stretch>
        </p:blipFill>
        <p:spPr>
          <a:xfrm>
            <a:off x="8083255" y="609599"/>
            <a:ext cx="3563650" cy="2556387"/>
          </a:xfrm>
          <a:prstGeom prst="rect">
            <a:avLst/>
          </a:prstGeom>
        </p:spPr>
      </p:pic>
      <p:pic>
        <p:nvPicPr>
          <p:cNvPr id="12" name="Picture 11">
            <a:extLst>
              <a:ext uri="{FF2B5EF4-FFF2-40B4-BE49-F238E27FC236}">
                <a16:creationId xmlns:a16="http://schemas.microsoft.com/office/drawing/2014/main" id="{1CA97F29-7C25-C496-AF46-918E6875344C}"/>
              </a:ext>
            </a:extLst>
          </p:cNvPr>
          <p:cNvPicPr>
            <a:picLocks noChangeAspect="1"/>
          </p:cNvPicPr>
          <p:nvPr/>
        </p:nvPicPr>
        <p:blipFill>
          <a:blip r:embed="rId5"/>
          <a:stretch>
            <a:fillRect/>
          </a:stretch>
        </p:blipFill>
        <p:spPr>
          <a:xfrm>
            <a:off x="161398" y="3244646"/>
            <a:ext cx="3534025" cy="2556388"/>
          </a:xfrm>
          <a:prstGeom prst="rect">
            <a:avLst/>
          </a:prstGeom>
        </p:spPr>
      </p:pic>
      <p:pic>
        <p:nvPicPr>
          <p:cNvPr id="14" name="Picture 13">
            <a:extLst>
              <a:ext uri="{FF2B5EF4-FFF2-40B4-BE49-F238E27FC236}">
                <a16:creationId xmlns:a16="http://schemas.microsoft.com/office/drawing/2014/main" id="{C7D5E903-00E6-E3EF-9622-9D256ABB8C93}"/>
              </a:ext>
            </a:extLst>
          </p:cNvPr>
          <p:cNvPicPr>
            <a:picLocks noChangeAspect="1"/>
          </p:cNvPicPr>
          <p:nvPr/>
        </p:nvPicPr>
        <p:blipFill>
          <a:blip r:embed="rId6"/>
          <a:stretch>
            <a:fillRect/>
          </a:stretch>
        </p:blipFill>
        <p:spPr>
          <a:xfrm>
            <a:off x="3972830" y="3244646"/>
            <a:ext cx="3543932" cy="2561161"/>
          </a:xfrm>
          <a:prstGeom prst="rect">
            <a:avLst/>
          </a:prstGeom>
        </p:spPr>
      </p:pic>
      <p:pic>
        <p:nvPicPr>
          <p:cNvPr id="16" name="Picture 15">
            <a:extLst>
              <a:ext uri="{FF2B5EF4-FFF2-40B4-BE49-F238E27FC236}">
                <a16:creationId xmlns:a16="http://schemas.microsoft.com/office/drawing/2014/main" id="{CDE851E0-2382-FEB5-9231-C645BB06C1E6}"/>
              </a:ext>
            </a:extLst>
          </p:cNvPr>
          <p:cNvPicPr>
            <a:picLocks noChangeAspect="1"/>
          </p:cNvPicPr>
          <p:nvPr/>
        </p:nvPicPr>
        <p:blipFill>
          <a:blip r:embed="rId7"/>
          <a:stretch>
            <a:fillRect/>
          </a:stretch>
        </p:blipFill>
        <p:spPr>
          <a:xfrm>
            <a:off x="8083255" y="3244646"/>
            <a:ext cx="3656461" cy="2667951"/>
          </a:xfrm>
          <a:prstGeom prst="rect">
            <a:avLst/>
          </a:prstGeom>
        </p:spPr>
      </p:pic>
    </p:spTree>
    <p:extLst>
      <p:ext uri="{BB962C8B-B14F-4D97-AF65-F5344CB8AC3E}">
        <p14:creationId xmlns:p14="http://schemas.microsoft.com/office/powerpoint/2010/main" val="14985972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2B20A-2DA2-C73F-635E-E347D8602EEA}"/>
            </a:ext>
          </a:extLst>
        </p:cNvPr>
        <p:cNvGrpSpPr/>
        <p:nvPr/>
      </p:nvGrpSpPr>
      <p:grpSpPr>
        <a:xfrm>
          <a:off x="0" y="0"/>
          <a:ext cx="0" cy="0"/>
          <a:chOff x="0" y="0"/>
          <a:chExt cx="0" cy="0"/>
        </a:xfrm>
      </p:grpSpPr>
      <p:sp>
        <p:nvSpPr>
          <p:cNvPr id="2" name="Google Shape;125;p3">
            <a:extLst>
              <a:ext uri="{FF2B5EF4-FFF2-40B4-BE49-F238E27FC236}">
                <a16:creationId xmlns:a16="http://schemas.microsoft.com/office/drawing/2014/main" id="{BF139883-9008-6A5A-7A8C-C3AB31092AA4}"/>
              </a:ext>
            </a:extLst>
          </p:cNvPr>
          <p:cNvSpPr txBox="1"/>
          <p:nvPr/>
        </p:nvSpPr>
        <p:spPr>
          <a:xfrm>
            <a:off x="838200" y="78659"/>
            <a:ext cx="10515600" cy="53094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a:t>
            </a:r>
            <a:endParaRPr lang="en-US" sz="1400" b="0" i="0" u="none" strike="noStrike" cap="none" dirty="0">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974F676F-7A77-C597-07BA-557CAA92CB99}"/>
              </a:ext>
            </a:extLst>
          </p:cNvPr>
          <p:cNvPicPr>
            <a:picLocks noChangeAspect="1"/>
          </p:cNvPicPr>
          <p:nvPr/>
        </p:nvPicPr>
        <p:blipFill>
          <a:blip r:embed="rId2"/>
          <a:stretch>
            <a:fillRect/>
          </a:stretch>
        </p:blipFill>
        <p:spPr>
          <a:xfrm>
            <a:off x="115091" y="609601"/>
            <a:ext cx="4004626" cy="2895768"/>
          </a:xfrm>
          <a:prstGeom prst="rect">
            <a:avLst/>
          </a:prstGeom>
        </p:spPr>
      </p:pic>
      <p:pic>
        <p:nvPicPr>
          <p:cNvPr id="7" name="Picture 6">
            <a:extLst>
              <a:ext uri="{FF2B5EF4-FFF2-40B4-BE49-F238E27FC236}">
                <a16:creationId xmlns:a16="http://schemas.microsoft.com/office/drawing/2014/main" id="{4C430C13-628E-1FC4-FE1F-1764C3AFA2D2}"/>
              </a:ext>
            </a:extLst>
          </p:cNvPr>
          <p:cNvPicPr>
            <a:picLocks noChangeAspect="1"/>
          </p:cNvPicPr>
          <p:nvPr/>
        </p:nvPicPr>
        <p:blipFill>
          <a:blip r:embed="rId3"/>
          <a:stretch>
            <a:fillRect/>
          </a:stretch>
        </p:blipFill>
        <p:spPr>
          <a:xfrm>
            <a:off x="4286636" y="605231"/>
            <a:ext cx="4004625" cy="2891399"/>
          </a:xfrm>
          <a:prstGeom prst="rect">
            <a:avLst/>
          </a:prstGeom>
        </p:spPr>
      </p:pic>
      <p:pic>
        <p:nvPicPr>
          <p:cNvPr id="11" name="Picture 10">
            <a:extLst>
              <a:ext uri="{FF2B5EF4-FFF2-40B4-BE49-F238E27FC236}">
                <a16:creationId xmlns:a16="http://schemas.microsoft.com/office/drawing/2014/main" id="{852A5131-ADAC-CCF5-6C22-F0201FE4D037}"/>
              </a:ext>
            </a:extLst>
          </p:cNvPr>
          <p:cNvPicPr>
            <a:picLocks noChangeAspect="1"/>
          </p:cNvPicPr>
          <p:nvPr/>
        </p:nvPicPr>
        <p:blipFill>
          <a:blip r:embed="rId4"/>
          <a:stretch>
            <a:fillRect/>
          </a:stretch>
        </p:blipFill>
        <p:spPr>
          <a:xfrm>
            <a:off x="115091" y="3592395"/>
            <a:ext cx="5214004" cy="2542936"/>
          </a:xfrm>
          <a:prstGeom prst="rect">
            <a:avLst/>
          </a:prstGeom>
        </p:spPr>
      </p:pic>
      <p:pic>
        <p:nvPicPr>
          <p:cNvPr id="15" name="Picture 14">
            <a:extLst>
              <a:ext uri="{FF2B5EF4-FFF2-40B4-BE49-F238E27FC236}">
                <a16:creationId xmlns:a16="http://schemas.microsoft.com/office/drawing/2014/main" id="{E2C952BC-817C-FB53-7B5B-818ACCAF1D4E}"/>
              </a:ext>
            </a:extLst>
          </p:cNvPr>
          <p:cNvPicPr>
            <a:picLocks noChangeAspect="1"/>
          </p:cNvPicPr>
          <p:nvPr/>
        </p:nvPicPr>
        <p:blipFill>
          <a:blip r:embed="rId5"/>
          <a:stretch>
            <a:fillRect/>
          </a:stretch>
        </p:blipFill>
        <p:spPr>
          <a:xfrm>
            <a:off x="5633884" y="3592395"/>
            <a:ext cx="5112774" cy="2498434"/>
          </a:xfrm>
          <a:prstGeom prst="rect">
            <a:avLst/>
          </a:prstGeom>
        </p:spPr>
      </p:pic>
    </p:spTree>
    <p:extLst>
      <p:ext uri="{BB962C8B-B14F-4D97-AF65-F5344CB8AC3E}">
        <p14:creationId xmlns:p14="http://schemas.microsoft.com/office/powerpoint/2010/main" val="1769601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016D5E0D-E878-63B4-A1A9-208E58ED601E}"/>
            </a:ext>
          </a:extLst>
        </p:cNvPr>
        <p:cNvGrpSpPr/>
        <p:nvPr/>
      </p:nvGrpSpPr>
      <p:grpSpPr>
        <a:xfrm>
          <a:off x="0" y="0"/>
          <a:ext cx="0" cy="0"/>
          <a:chOff x="0" y="0"/>
          <a:chExt cx="0" cy="0"/>
        </a:xfrm>
      </p:grpSpPr>
      <p:sp>
        <p:nvSpPr>
          <p:cNvPr id="8" name="Google Shape;125;p3">
            <a:extLst>
              <a:ext uri="{FF2B5EF4-FFF2-40B4-BE49-F238E27FC236}">
                <a16:creationId xmlns:a16="http://schemas.microsoft.com/office/drawing/2014/main" id="{1EF97A4B-E82E-712F-CA13-78D59E17A26B}"/>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Objective and Goals</a:t>
            </a:r>
            <a:endParaRPr dirty="0"/>
          </a:p>
        </p:txBody>
      </p:sp>
      <p:sp>
        <p:nvSpPr>
          <p:cNvPr id="3" name="Google Shape;120;p76">
            <a:extLst>
              <a:ext uri="{FF2B5EF4-FFF2-40B4-BE49-F238E27FC236}">
                <a16:creationId xmlns:a16="http://schemas.microsoft.com/office/drawing/2014/main" id="{CA08A1E2-29B3-F3D5-48A9-5D1EA6629717}"/>
              </a:ext>
            </a:extLst>
          </p:cNvPr>
          <p:cNvSpPr/>
          <p:nvPr/>
        </p:nvSpPr>
        <p:spPr>
          <a:xfrm>
            <a:off x="550606" y="765905"/>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Objective </a:t>
            </a:r>
            <a:endParaRPr sz="1000" b="1" i="0" u="none" strike="noStrike" cap="none" dirty="0">
              <a:solidFill>
                <a:srgbClr val="000000"/>
              </a:solidFill>
              <a:latin typeface="Arial"/>
              <a:ea typeface="Arial"/>
              <a:cs typeface="Arial"/>
              <a:sym typeface="Arial"/>
            </a:endParaRPr>
          </a:p>
        </p:txBody>
      </p:sp>
      <p:sp>
        <p:nvSpPr>
          <p:cNvPr id="5" name="Google Shape;120;p76">
            <a:extLst>
              <a:ext uri="{FF2B5EF4-FFF2-40B4-BE49-F238E27FC236}">
                <a16:creationId xmlns:a16="http://schemas.microsoft.com/office/drawing/2014/main" id="{17BF0AA4-CB04-F194-9E07-5F430F49129E}"/>
              </a:ext>
            </a:extLst>
          </p:cNvPr>
          <p:cNvSpPr/>
          <p:nvPr/>
        </p:nvSpPr>
        <p:spPr>
          <a:xfrm>
            <a:off x="550606" y="2982937"/>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Goals</a:t>
            </a:r>
            <a:endParaRPr sz="1000" b="1" i="0" u="none" strike="noStrike" cap="none" dirty="0">
              <a:solidFill>
                <a:srgbClr val="000000"/>
              </a:solidFill>
              <a:latin typeface="Arial"/>
              <a:ea typeface="Arial"/>
              <a:cs typeface="Arial"/>
              <a:sym typeface="Arial"/>
            </a:endParaRPr>
          </a:p>
        </p:txBody>
      </p:sp>
      <p:sp>
        <p:nvSpPr>
          <p:cNvPr id="33" name="TextBox 32">
            <a:extLst>
              <a:ext uri="{FF2B5EF4-FFF2-40B4-BE49-F238E27FC236}">
                <a16:creationId xmlns:a16="http://schemas.microsoft.com/office/drawing/2014/main" id="{A1111477-E886-23E8-64BD-4CADAD76379A}"/>
              </a:ext>
            </a:extLst>
          </p:cNvPr>
          <p:cNvSpPr txBox="1"/>
          <p:nvPr/>
        </p:nvSpPr>
        <p:spPr>
          <a:xfrm>
            <a:off x="1000124" y="1211968"/>
            <a:ext cx="11191876" cy="1554272"/>
          </a:xfrm>
          <a:prstGeom prst="rect">
            <a:avLst/>
          </a:prstGeom>
          <a:noFill/>
        </p:spPr>
        <p:txBody>
          <a:bodyPr wrap="square" rtlCol="0">
            <a:spAutoFit/>
          </a:bodyPr>
          <a:lstStyle/>
          <a:p>
            <a:pPr algn="just"/>
            <a:r>
              <a:rPr lang="en-IN" sz="1900" dirty="0"/>
              <a:t>To design, implement, and evaluate a scalable and reliable 5G private network using the USRP N321, integrating srsRAN 5G, srsRAN 4G, and OAI. This project leverages </a:t>
            </a:r>
            <a:r>
              <a:rPr lang="en-IN" sz="1900" dirty="0" err="1"/>
              <a:t>ZeroMQ</a:t>
            </a:r>
            <a:r>
              <a:rPr lang="en-IN" sz="1900" dirty="0"/>
              <a:t> for efficient communication, supports both single and multiple UEs, and utilizes Grafana for real-time performance monitoring. The focus is on seamless hardware-protocol integration and rigorous performance analysis to enhance network reliability and efficiency for high-performance applications</a:t>
            </a:r>
            <a:endParaRPr lang="en-IN" sz="1900" dirty="0">
              <a:latin typeface="Montserrat Medium" panose="00000600000000000000" pitchFamily="2" charset="0"/>
              <a:ea typeface="Verdana" panose="020B0604030504040204" pitchFamily="34" charset="0"/>
            </a:endParaRPr>
          </a:p>
        </p:txBody>
      </p:sp>
      <p:sp>
        <p:nvSpPr>
          <p:cNvPr id="34" name="TextBox 33">
            <a:extLst>
              <a:ext uri="{FF2B5EF4-FFF2-40B4-BE49-F238E27FC236}">
                <a16:creationId xmlns:a16="http://schemas.microsoft.com/office/drawing/2014/main" id="{4A9AEFFB-1A20-899A-F8E0-29DEDB267EF4}"/>
              </a:ext>
            </a:extLst>
          </p:cNvPr>
          <p:cNvSpPr txBox="1"/>
          <p:nvPr/>
        </p:nvSpPr>
        <p:spPr>
          <a:xfrm>
            <a:off x="1000124" y="3429000"/>
            <a:ext cx="10515600" cy="2308324"/>
          </a:xfrm>
          <a:prstGeom prst="rect">
            <a:avLst/>
          </a:prstGeom>
          <a:noFill/>
        </p:spPr>
        <p:txBody>
          <a:bodyPr wrap="square" rtlCol="0">
            <a:spAutoFit/>
          </a:bodyPr>
          <a:lstStyle/>
          <a:p>
            <a:r>
              <a:rPr lang="en-IN" sz="1600" b="1" dirty="0">
                <a:latin typeface="Montserrat Medium" panose="00000600000000000000" pitchFamily="2" charset="0"/>
                <a:ea typeface="Verdana" panose="020B0604030504040204" pitchFamily="34" charset="0"/>
              </a:rPr>
              <a:t>Main Goals </a:t>
            </a:r>
            <a:endParaRPr lang="en-IN" sz="1600" dirty="0">
              <a:latin typeface="Montserrat Medium" panose="00000600000000000000" pitchFamily="2" charset="0"/>
              <a:ea typeface="Verdana" panose="020B0604030504040204" pitchFamily="34" charset="0"/>
            </a:endParaRPr>
          </a:p>
          <a:p>
            <a:pPr marL="285750" indent="-285750">
              <a:buFont typeface="Arial" panose="020B0604020202020204" pitchFamily="34" charset="0"/>
              <a:buChar char="•"/>
            </a:pPr>
            <a:r>
              <a:rPr lang="en-US" sz="1600" dirty="0"/>
              <a:t>Design and deploy a 5G private network using the USRP N321, integrating srsRAN 5G, srsRAN 4G, and OAI for a scalable and flexible architecture.</a:t>
            </a:r>
          </a:p>
          <a:p>
            <a:pPr marL="285750" indent="-285750">
              <a:buFont typeface="Arial" panose="020B0604020202020204" pitchFamily="34" charset="0"/>
              <a:buChar char="•"/>
            </a:pPr>
            <a:r>
              <a:rPr lang="en-US" sz="1600" dirty="0">
                <a:latin typeface="Montserrat Medium" panose="00000600000000000000" pitchFamily="2" charset="0"/>
              </a:rPr>
              <a:t>Implement </a:t>
            </a:r>
            <a:r>
              <a:rPr lang="en-US" sz="1600" dirty="0" err="1">
                <a:latin typeface="Montserrat Medium" panose="00000600000000000000" pitchFamily="2" charset="0"/>
              </a:rPr>
              <a:t>ZeroMQ</a:t>
            </a:r>
            <a:r>
              <a:rPr lang="en-US" sz="1600" dirty="0">
                <a:latin typeface="Montserrat Medium" panose="00000600000000000000" pitchFamily="2" charset="0"/>
              </a:rPr>
              <a:t> for efficient communication, enabling seamless data exchange between network components.</a:t>
            </a:r>
          </a:p>
          <a:p>
            <a:pPr marL="285750" indent="-285750">
              <a:buFont typeface="Arial" panose="020B0604020202020204" pitchFamily="34" charset="0"/>
              <a:buChar char="•"/>
            </a:pPr>
            <a:r>
              <a:rPr lang="en-US" sz="1600" dirty="0">
                <a:latin typeface="Montserrat Medium" panose="00000600000000000000" pitchFamily="2" charset="0"/>
              </a:rPr>
              <a:t>Support and evaluate single and multiple UEs, ensuring robust connectivity, scalability, and performance.</a:t>
            </a:r>
          </a:p>
          <a:p>
            <a:pPr marL="285750" indent="-285750">
              <a:buFont typeface="Arial" panose="020B0604020202020204" pitchFamily="34" charset="0"/>
              <a:buChar char="•"/>
            </a:pPr>
            <a:r>
              <a:rPr lang="en-US" sz="1600" dirty="0">
                <a:latin typeface="Montserrat Medium" panose="00000600000000000000" pitchFamily="2" charset="0"/>
                <a:ea typeface="Verdana" panose="020B0604030504040204" pitchFamily="34" charset="0"/>
              </a:rPr>
              <a:t>Utilize Grafana for real-time monitoring, analyzing key performance metrics such as throughput, latency, and reliability.</a:t>
            </a:r>
            <a:endParaRPr lang="en-IN" sz="1600" dirty="0">
              <a:latin typeface="Montserrat Medium" panose="00000600000000000000" pitchFamily="2" charset="0"/>
              <a:ea typeface="Verdana" panose="020B0604030504040204" pitchFamily="34" charset="0"/>
            </a:endParaRPr>
          </a:p>
        </p:txBody>
      </p:sp>
      <p:sp>
        <p:nvSpPr>
          <p:cNvPr id="35" name="Slide Number Placeholder 34">
            <a:extLst>
              <a:ext uri="{FF2B5EF4-FFF2-40B4-BE49-F238E27FC236}">
                <a16:creationId xmlns:a16="http://schemas.microsoft.com/office/drawing/2014/main" id="{FB294828-0F9E-F06A-05D5-7A5C37AB34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dirty="0"/>
          </a:p>
        </p:txBody>
      </p:sp>
    </p:spTree>
    <p:extLst>
      <p:ext uri="{BB962C8B-B14F-4D97-AF65-F5344CB8AC3E}">
        <p14:creationId xmlns:p14="http://schemas.microsoft.com/office/powerpoint/2010/main" val="14296414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567E6-32BC-70F5-4A89-C1A1538F55F1}"/>
            </a:ext>
          </a:extLst>
        </p:cNvPr>
        <p:cNvGrpSpPr/>
        <p:nvPr/>
      </p:nvGrpSpPr>
      <p:grpSpPr>
        <a:xfrm>
          <a:off x="0" y="0"/>
          <a:ext cx="0" cy="0"/>
          <a:chOff x="0" y="0"/>
          <a:chExt cx="0" cy="0"/>
        </a:xfrm>
      </p:grpSpPr>
      <p:sp>
        <p:nvSpPr>
          <p:cNvPr id="2" name="Google Shape;125;p3">
            <a:extLst>
              <a:ext uri="{FF2B5EF4-FFF2-40B4-BE49-F238E27FC236}">
                <a16:creationId xmlns:a16="http://schemas.microsoft.com/office/drawing/2014/main" id="{8351969E-383D-0284-F88F-C1E1141F52FF}"/>
              </a:ext>
            </a:extLst>
          </p:cNvPr>
          <p:cNvSpPr txBox="1"/>
          <p:nvPr/>
        </p:nvSpPr>
        <p:spPr>
          <a:xfrm>
            <a:off x="838200" y="78659"/>
            <a:ext cx="10515600" cy="53094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a:t>
            </a:r>
            <a:endParaRPr lang="en-US" sz="1400" b="0" i="0" u="none" strike="noStrike" cap="none" dirty="0">
              <a:solidFill>
                <a:srgbClr val="000000"/>
              </a:solidFill>
              <a:latin typeface="Arial"/>
              <a:ea typeface="Arial"/>
              <a:cs typeface="Arial"/>
              <a:sym typeface="Arial"/>
            </a:endParaRPr>
          </a:p>
        </p:txBody>
      </p:sp>
      <p:pic>
        <p:nvPicPr>
          <p:cNvPr id="5" name="Picture 4">
            <a:extLst>
              <a:ext uri="{FF2B5EF4-FFF2-40B4-BE49-F238E27FC236}">
                <a16:creationId xmlns:a16="http://schemas.microsoft.com/office/drawing/2014/main" id="{7AD580F3-00E1-B8C0-FE21-F167581D33C4}"/>
              </a:ext>
            </a:extLst>
          </p:cNvPr>
          <p:cNvPicPr>
            <a:picLocks noChangeAspect="1"/>
          </p:cNvPicPr>
          <p:nvPr/>
        </p:nvPicPr>
        <p:blipFill>
          <a:blip r:embed="rId2"/>
          <a:stretch>
            <a:fillRect/>
          </a:stretch>
        </p:blipFill>
        <p:spPr>
          <a:xfrm>
            <a:off x="206476" y="681496"/>
            <a:ext cx="5063613" cy="2290368"/>
          </a:xfrm>
          <a:prstGeom prst="rect">
            <a:avLst/>
          </a:prstGeom>
        </p:spPr>
      </p:pic>
      <p:pic>
        <p:nvPicPr>
          <p:cNvPr id="8" name="Picture 7">
            <a:extLst>
              <a:ext uri="{FF2B5EF4-FFF2-40B4-BE49-F238E27FC236}">
                <a16:creationId xmlns:a16="http://schemas.microsoft.com/office/drawing/2014/main" id="{D8B3519A-0237-45A9-F480-D61FDB6FB3BC}"/>
              </a:ext>
            </a:extLst>
          </p:cNvPr>
          <p:cNvPicPr>
            <a:picLocks noChangeAspect="1"/>
          </p:cNvPicPr>
          <p:nvPr/>
        </p:nvPicPr>
        <p:blipFill>
          <a:blip r:embed="rId3"/>
          <a:stretch>
            <a:fillRect/>
          </a:stretch>
        </p:blipFill>
        <p:spPr>
          <a:xfrm>
            <a:off x="5663381" y="681497"/>
            <a:ext cx="5063613" cy="2335226"/>
          </a:xfrm>
          <a:prstGeom prst="rect">
            <a:avLst/>
          </a:prstGeom>
        </p:spPr>
      </p:pic>
      <p:pic>
        <p:nvPicPr>
          <p:cNvPr id="10" name="Picture 9">
            <a:extLst>
              <a:ext uri="{FF2B5EF4-FFF2-40B4-BE49-F238E27FC236}">
                <a16:creationId xmlns:a16="http://schemas.microsoft.com/office/drawing/2014/main" id="{8AE4E5D2-24D1-DD52-CC4D-4938FEB60FC1}"/>
              </a:ext>
            </a:extLst>
          </p:cNvPr>
          <p:cNvPicPr>
            <a:picLocks noChangeAspect="1"/>
          </p:cNvPicPr>
          <p:nvPr/>
        </p:nvPicPr>
        <p:blipFill>
          <a:blip r:embed="rId4"/>
          <a:stretch>
            <a:fillRect/>
          </a:stretch>
        </p:blipFill>
        <p:spPr>
          <a:xfrm>
            <a:off x="206476" y="3182967"/>
            <a:ext cx="5063613" cy="2482991"/>
          </a:xfrm>
          <a:prstGeom prst="rect">
            <a:avLst/>
          </a:prstGeom>
        </p:spPr>
      </p:pic>
      <p:pic>
        <p:nvPicPr>
          <p:cNvPr id="13" name="Picture 12">
            <a:extLst>
              <a:ext uri="{FF2B5EF4-FFF2-40B4-BE49-F238E27FC236}">
                <a16:creationId xmlns:a16="http://schemas.microsoft.com/office/drawing/2014/main" id="{89E16BBB-36F4-EC3B-DD5B-E017C9940277}"/>
              </a:ext>
            </a:extLst>
          </p:cNvPr>
          <p:cNvPicPr>
            <a:picLocks noChangeAspect="1"/>
          </p:cNvPicPr>
          <p:nvPr/>
        </p:nvPicPr>
        <p:blipFill>
          <a:blip r:embed="rId5"/>
          <a:stretch>
            <a:fillRect/>
          </a:stretch>
        </p:blipFill>
        <p:spPr>
          <a:xfrm>
            <a:off x="5663381" y="3180663"/>
            <a:ext cx="5063613" cy="2464520"/>
          </a:xfrm>
          <a:prstGeom prst="rect">
            <a:avLst/>
          </a:prstGeom>
        </p:spPr>
      </p:pic>
    </p:spTree>
    <p:extLst>
      <p:ext uri="{BB962C8B-B14F-4D97-AF65-F5344CB8AC3E}">
        <p14:creationId xmlns:p14="http://schemas.microsoft.com/office/powerpoint/2010/main" val="15283627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36039D95-5576-497B-0334-584E1E4B47D0}"/>
              </a:ext>
            </a:extLst>
          </p:cNvPr>
          <p:cNvSpPr>
            <a:spLocks noGrp="1"/>
          </p:cNvSpPr>
          <p:nvPr/>
        </p:nvSpPr>
        <p:spPr>
          <a:xfrm>
            <a:off x="9222658" y="6376738"/>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31</a:t>
            </a:fld>
            <a:endParaRPr lang="en-US" dirty="0"/>
          </a:p>
        </p:txBody>
      </p:sp>
      <p:sp>
        <p:nvSpPr>
          <p:cNvPr id="3" name="Google Shape;125;p3">
            <a:extLst>
              <a:ext uri="{FF2B5EF4-FFF2-40B4-BE49-F238E27FC236}">
                <a16:creationId xmlns:a16="http://schemas.microsoft.com/office/drawing/2014/main" id="{07408F49-0513-5BFD-46E4-47FCE3E2145D}"/>
              </a:ext>
            </a:extLst>
          </p:cNvPr>
          <p:cNvSpPr txBox="1"/>
          <p:nvPr/>
        </p:nvSpPr>
        <p:spPr>
          <a:xfrm>
            <a:off x="773983" y="116138"/>
            <a:ext cx="10515600" cy="49385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Contribution</a:t>
            </a:r>
            <a:endParaRPr lang="en-US" sz="1400" b="0" i="0" u="none" strike="noStrike" cap="none" dirty="0">
              <a:solidFill>
                <a:srgbClr val="000000"/>
              </a:solidFill>
              <a:latin typeface="Arial"/>
              <a:ea typeface="Arial"/>
              <a:cs typeface="Arial"/>
              <a:sym typeface="Arial"/>
            </a:endParaRPr>
          </a:p>
        </p:txBody>
      </p:sp>
      <p:sp>
        <p:nvSpPr>
          <p:cNvPr id="4" name="Google Shape;125;p3">
            <a:extLst>
              <a:ext uri="{FF2B5EF4-FFF2-40B4-BE49-F238E27FC236}">
                <a16:creationId xmlns:a16="http://schemas.microsoft.com/office/drawing/2014/main" id="{D2FB19E8-10AA-631C-C3A5-02DE0CE038C5}"/>
              </a:ext>
            </a:extLst>
          </p:cNvPr>
          <p:cNvSpPr txBox="1"/>
          <p:nvPr/>
        </p:nvSpPr>
        <p:spPr>
          <a:xfrm>
            <a:off x="297316" y="609995"/>
            <a:ext cx="5761704" cy="57357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Team Progress and Movement</a:t>
            </a:r>
          </a:p>
          <a:p>
            <a:pPr marL="285750" indent="-285750">
              <a:buFont typeface="Arial" panose="020B0604020202020204" pitchFamily="34" charset="0"/>
              <a:buChar char="•"/>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285750" indent="-285750">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
        <p:nvSpPr>
          <p:cNvPr id="5" name="Google Shape;125;p3">
            <a:extLst>
              <a:ext uri="{FF2B5EF4-FFF2-40B4-BE49-F238E27FC236}">
                <a16:creationId xmlns:a16="http://schemas.microsoft.com/office/drawing/2014/main" id="{E3EFBA84-35DC-85A4-40BD-3C58422E90A0}"/>
              </a:ext>
            </a:extLst>
          </p:cNvPr>
          <p:cNvSpPr txBox="1"/>
          <p:nvPr/>
        </p:nvSpPr>
        <p:spPr>
          <a:xfrm>
            <a:off x="5987847" y="640977"/>
            <a:ext cx="5761704" cy="57357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Individual Contribution </a:t>
            </a:r>
          </a:p>
          <a:p>
            <a:pPr lvl="3"/>
            <a:r>
              <a:rPr lang="en-IN" dirty="0">
                <a:latin typeface="Verdana" panose="020B0604030504040204" pitchFamily="34" charset="0"/>
                <a:ea typeface="Verdana" panose="020B0604030504040204" pitchFamily="34" charset="0"/>
              </a:rPr>
              <a:t>Key contributions: P.Prudvi Reddy</a:t>
            </a:r>
          </a:p>
          <a:p>
            <a:pPr marL="2857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Conducted debugging and troubleshooting, identifying and resolving </a:t>
            </a:r>
            <a:r>
              <a:rPr lang="en-US" dirty="0" err="1">
                <a:latin typeface="Times New Roman" panose="02020603050405020304" pitchFamily="18" charset="0"/>
                <a:cs typeface="Times New Roman" panose="02020603050405020304" pitchFamily="18" charset="0"/>
              </a:rPr>
              <a:t>CMake</a:t>
            </a:r>
            <a:r>
              <a:rPr lang="en-US" dirty="0">
                <a:latin typeface="Times New Roman" panose="02020603050405020304" pitchFamily="18" charset="0"/>
                <a:cs typeface="Times New Roman" panose="02020603050405020304" pitchFamily="18" charset="0"/>
              </a:rPr>
              <a:t> errors and other compatibility issues during network setup.</a:t>
            </a:r>
          </a:p>
          <a:p>
            <a:pPr marL="285750" lvl="1" indent="-285750">
              <a:buFont typeface="Arial" panose="020B0604020202020204" pitchFamily="34" charset="0"/>
              <a:buChar char="•"/>
            </a:pPr>
            <a:r>
              <a:rPr lang="en-US" dirty="0"/>
              <a:t>Executed and tested network configurations through the </a:t>
            </a:r>
            <a:r>
              <a:rPr lang="en-US" b="1" dirty="0"/>
              <a:t>terminal</a:t>
            </a:r>
            <a:r>
              <a:rPr lang="en-US" dirty="0"/>
              <a:t>, ensuring smooth deployment and performance.</a:t>
            </a:r>
          </a:p>
          <a:p>
            <a:pPr marL="2857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Performed comprehensive testing to evaluate network performance, measuring throughput, latency, and signal quality for both uplink and downlink.</a:t>
            </a:r>
          </a:p>
          <a:p>
            <a:pPr marL="2857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Assisted in setting up the 5G private network, ensuring proper integration with srsRAN 5G, srsRAN 4G, and OAI.</a:t>
            </a:r>
          </a:p>
          <a:p>
            <a:pPr lvl="1"/>
            <a:r>
              <a:rPr lang="en-IN" dirty="0">
                <a:latin typeface="Verdana" panose="020B0604030504040204" pitchFamily="34" charset="0"/>
                <a:ea typeface="Verdana" panose="020B0604030504040204" pitchFamily="34" charset="0"/>
              </a:rPr>
              <a:t>Key contributions: </a:t>
            </a:r>
            <a:r>
              <a:rPr lang="en-IN" dirty="0" err="1">
                <a:latin typeface="Verdana" panose="020B0604030504040204" pitchFamily="34" charset="0"/>
                <a:ea typeface="Verdana" panose="020B0604030504040204" pitchFamily="34" charset="0"/>
              </a:rPr>
              <a:t>MC.Mokshith</a:t>
            </a:r>
            <a:r>
              <a:rPr lang="en-IN" dirty="0">
                <a:latin typeface="Verdana" panose="020B0604030504040204" pitchFamily="34" charset="0"/>
                <a:ea typeface="Verdana" panose="020B0604030504040204" pitchFamily="34" charset="0"/>
              </a:rPr>
              <a:t> </a:t>
            </a:r>
          </a:p>
          <a:p>
            <a:pPr marL="2857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Researched and gathered necessary resources and dependencies for the project, ensuring compatibility with srsRAN and USRP N321.</a:t>
            </a:r>
          </a:p>
          <a:p>
            <a:pPr marL="2857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Developed and optimized configuration files to establish eNodeB for 4G and prepare for </a:t>
            </a:r>
            <a:r>
              <a:rPr lang="en-US" dirty="0" err="1">
                <a:latin typeface="Times New Roman" panose="02020603050405020304" pitchFamily="18" charset="0"/>
                <a:cs typeface="Times New Roman" panose="02020603050405020304" pitchFamily="18" charset="0"/>
              </a:rPr>
              <a:t>gNodeB</a:t>
            </a:r>
            <a:r>
              <a:rPr lang="en-US" dirty="0">
                <a:latin typeface="Times New Roman" panose="02020603050405020304" pitchFamily="18" charset="0"/>
                <a:cs typeface="Times New Roman" panose="02020603050405020304" pitchFamily="18" charset="0"/>
              </a:rPr>
              <a:t> setup in 5G.</a:t>
            </a:r>
          </a:p>
          <a:p>
            <a:pPr marL="2857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Assisted in the debugging process, working with team members to resolve errors and improve system stability.</a:t>
            </a:r>
          </a:p>
          <a:p>
            <a:pPr lvl="1"/>
            <a:r>
              <a:rPr lang="en-IN" dirty="0">
                <a:latin typeface="Verdana" panose="020B0604030504040204" pitchFamily="34" charset="0"/>
                <a:ea typeface="Verdana" panose="020B0604030504040204" pitchFamily="34" charset="0"/>
              </a:rPr>
              <a:t>Key contributions: </a:t>
            </a:r>
            <a:r>
              <a:rPr lang="en-IN" dirty="0" err="1">
                <a:latin typeface="Verdana" panose="020B0604030504040204" pitchFamily="34" charset="0"/>
                <a:ea typeface="Verdana" panose="020B0604030504040204" pitchFamily="34" charset="0"/>
              </a:rPr>
              <a:t>B.Gopal</a:t>
            </a:r>
            <a:endParaRPr lang="en-IN" dirty="0">
              <a:latin typeface="Verdana" panose="020B0604030504040204" pitchFamily="34" charset="0"/>
              <a:ea typeface="Verdana" panose="020B0604030504040204" pitchFamily="34" charset="0"/>
            </a:endParaRPr>
          </a:p>
          <a:p>
            <a:pPr marL="2857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Contributed to the creation of posters, PowerPoint presentations (PPTs), and project reports, ensuring clear documentation of progress..</a:t>
            </a:r>
            <a:endParaRPr lang="en-IN" dirty="0">
              <a:latin typeface="Times New Roman" panose="02020603050405020304" pitchFamily="18" charset="0"/>
              <a:ea typeface="Verdana" panose="020B0604030504040204" pitchFamily="34" charset="0"/>
              <a:cs typeface="Times New Roman" panose="02020603050405020304" pitchFamily="18" charset="0"/>
            </a:endParaRPr>
          </a:p>
          <a:p>
            <a:pPr marL="285750" marR="0" lvl="0" indent="-285750" rtl="0">
              <a:lnSpc>
                <a:spcPct val="100000"/>
              </a:lnSpc>
              <a:spcBef>
                <a:spcPts val="0"/>
              </a:spcBef>
              <a:spcAft>
                <a:spcPts val="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Assisted in setting up the Access Point Name (APN) for mobile connectivity within the network.</a:t>
            </a:r>
          </a:p>
          <a:p>
            <a:pPr marL="285750" marR="0" lvl="0" indent="-285750" rtl="0">
              <a:lnSpc>
                <a:spcPct val="100000"/>
              </a:lnSpc>
              <a:spcBef>
                <a:spcPts val="0"/>
              </a:spcBef>
              <a:spcAft>
                <a:spcPts val="0"/>
              </a:spcAft>
              <a:buFont typeface="Arial" panose="020B0604020202020204" pitchFamily="34" charset="0"/>
              <a:buChar char="•"/>
            </a:pPr>
            <a:r>
              <a:rPr lang="en-US" dirty="0">
                <a:latin typeface="Times New Roman" panose="02020603050405020304" pitchFamily="18" charset="0"/>
                <a:ea typeface="Verdana" panose="020B0604030504040204" pitchFamily="34" charset="0"/>
                <a:cs typeface="Times New Roman" panose="02020603050405020304" pitchFamily="18" charset="0"/>
              </a:rPr>
              <a:t>Helped in debugging various network issues, working alongside the team to troubleshoot and optimize system performance.</a:t>
            </a:r>
            <a:endParaRPr lang="en-IN" dirty="0">
              <a:latin typeface="Times New Roman" panose="02020603050405020304" pitchFamily="18" charset="0"/>
              <a:ea typeface="Verdana" panose="020B0604030504040204" pitchFamily="34" charset="0"/>
              <a:cs typeface="Times New Roman" panose="02020603050405020304" pitchFamily="18" charset="0"/>
            </a:endParaRPr>
          </a:p>
          <a:p>
            <a:pPr lvl="3"/>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
        <p:nvSpPr>
          <p:cNvPr id="8" name="Rectangle 3">
            <a:extLst>
              <a:ext uri="{FF2B5EF4-FFF2-40B4-BE49-F238E27FC236}">
                <a16:creationId xmlns:a16="http://schemas.microsoft.com/office/drawing/2014/main" id="{F9B776D4-C8D9-6A1F-084E-CED24D040EEB}"/>
              </a:ext>
            </a:extLst>
          </p:cNvPr>
          <p:cNvSpPr>
            <a:spLocks noChangeArrowheads="1"/>
          </p:cNvSpPr>
          <p:nvPr/>
        </p:nvSpPr>
        <p:spPr bwMode="auto">
          <a:xfrm>
            <a:off x="297316" y="978544"/>
            <a:ext cx="518097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Defined project objectives and requirements for establishing a </a:t>
            </a:r>
            <a:r>
              <a:rPr kumimoji="0" lang="en-US" altLang="en-US" b="1" i="0" u="none" strike="noStrike" cap="none" normalizeH="0" baseline="0" dirty="0">
                <a:ln>
                  <a:noFill/>
                </a:ln>
                <a:solidFill>
                  <a:schemeClr val="tx1"/>
                </a:solidFill>
                <a:effectLst/>
                <a:latin typeface="Arial" panose="020B0604020202020204" pitchFamily="34" charset="0"/>
              </a:rPr>
              <a:t>scalable 5G private network</a:t>
            </a:r>
            <a:r>
              <a:rPr kumimoji="0" lang="en-US" altLang="en-US" b="0" i="0" u="none" strike="noStrike" cap="none" normalizeH="0" baseline="0" dirty="0">
                <a:ln>
                  <a:noFill/>
                </a:ln>
                <a:solidFill>
                  <a:schemeClr val="tx1"/>
                </a:solidFill>
                <a:effectLst/>
                <a:latin typeface="Arial" panose="020B0604020202020204" pitchFamily="34" charset="0"/>
              </a:rPr>
              <a:t> using </a:t>
            </a:r>
            <a:r>
              <a:rPr kumimoji="0" lang="en-US" altLang="en-US" b="1" i="0" u="none" strike="noStrike" cap="none" normalizeH="0" baseline="0" dirty="0">
                <a:ln>
                  <a:noFill/>
                </a:ln>
                <a:solidFill>
                  <a:schemeClr val="tx1"/>
                </a:solidFill>
                <a:effectLst/>
                <a:latin typeface="Arial" panose="020B0604020202020204" pitchFamily="34" charset="0"/>
              </a:rPr>
              <a:t>USRP N321</a:t>
            </a:r>
            <a:r>
              <a:rPr kumimoji="0" lang="en-US" altLang="en-US" b="0" i="0" u="none" strike="noStrike" cap="none" normalizeH="0" baseline="0" dirty="0">
                <a:ln>
                  <a:noFill/>
                </a:ln>
                <a:solidFill>
                  <a:schemeClr val="tx1"/>
                </a:solidFill>
                <a:effectLst/>
                <a:latin typeface="Arial" panose="020B0604020202020204" pitchFamily="34" charset="0"/>
              </a:rPr>
              <a:t>, integrating </a:t>
            </a:r>
            <a:r>
              <a:rPr kumimoji="0" lang="en-US" altLang="en-US" b="1" i="0" u="none" strike="noStrike" cap="none" normalizeH="0" baseline="0" dirty="0">
                <a:ln>
                  <a:noFill/>
                </a:ln>
                <a:solidFill>
                  <a:schemeClr val="tx1"/>
                </a:solidFill>
                <a:effectLst/>
                <a:latin typeface="Arial" panose="020B0604020202020204" pitchFamily="34" charset="0"/>
              </a:rPr>
              <a:t>srsRAN 5G, srsRAN 4G, and OAI</a:t>
            </a:r>
            <a:r>
              <a:rPr kumimoji="0" lang="en-US" altLang="en-US" b="0" i="0" u="none" strike="noStrike" cap="none" normalizeH="0" baseline="0" dirty="0">
                <a:ln>
                  <a:noFill/>
                </a:ln>
                <a:solidFill>
                  <a:schemeClr val="tx1"/>
                </a:solidFill>
                <a:effectLst/>
                <a:latin typeface="Arial" panose="020B0604020202020204" pitchFamily="34" charset="0"/>
              </a:rPr>
              <a:t>.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Conducted research on </a:t>
            </a:r>
            <a:r>
              <a:rPr kumimoji="0" lang="en-US" altLang="en-US" b="1" i="0" u="none" strike="noStrike" cap="none" normalizeH="0" baseline="0" dirty="0">
                <a:ln>
                  <a:noFill/>
                </a:ln>
                <a:solidFill>
                  <a:schemeClr val="tx1"/>
                </a:solidFill>
                <a:effectLst/>
                <a:latin typeface="Arial" panose="020B0604020202020204" pitchFamily="34" charset="0"/>
              </a:rPr>
              <a:t>srsRAN and OAI architectures</a:t>
            </a:r>
            <a:r>
              <a:rPr kumimoji="0" lang="en-US" altLang="en-US" b="0" i="0" u="none" strike="noStrike" cap="none" normalizeH="0" baseline="0" dirty="0">
                <a:ln>
                  <a:noFill/>
                </a:ln>
                <a:solidFill>
                  <a:schemeClr val="tx1"/>
                </a:solidFill>
                <a:effectLst/>
                <a:latin typeface="Arial" panose="020B0604020202020204" pitchFamily="34" charset="0"/>
              </a:rPr>
              <a:t>, focusing on seamless hardware and protocol integration.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Set up a </a:t>
            </a:r>
            <a:r>
              <a:rPr kumimoji="0" lang="en-US" altLang="en-US" b="1" i="0" u="none" strike="noStrike" cap="none" normalizeH="0" baseline="0" dirty="0">
                <a:ln>
                  <a:noFill/>
                </a:ln>
                <a:solidFill>
                  <a:schemeClr val="tx1"/>
                </a:solidFill>
                <a:effectLst/>
                <a:latin typeface="Arial" panose="020B0604020202020204" pitchFamily="34" charset="0"/>
              </a:rPr>
              <a:t>Linux-based environment</a:t>
            </a:r>
            <a:r>
              <a:rPr kumimoji="0" lang="en-US" altLang="en-US" b="0" i="0" u="none" strike="noStrike" cap="none" normalizeH="0" baseline="0" dirty="0">
                <a:ln>
                  <a:noFill/>
                </a:ln>
                <a:solidFill>
                  <a:schemeClr val="tx1"/>
                </a:solidFill>
                <a:effectLst/>
                <a:latin typeface="Arial" panose="020B0604020202020204" pitchFamily="34" charset="0"/>
              </a:rPr>
              <a:t> and successfully deployed </a:t>
            </a:r>
            <a:r>
              <a:rPr kumimoji="0" lang="en-US" altLang="en-US" b="1" i="0" u="none" strike="noStrike" cap="none" normalizeH="0" baseline="0" dirty="0">
                <a:ln>
                  <a:noFill/>
                </a:ln>
                <a:solidFill>
                  <a:schemeClr val="tx1"/>
                </a:solidFill>
                <a:effectLst/>
                <a:latin typeface="Arial" panose="020B0604020202020204" pitchFamily="34" charset="0"/>
              </a:rPr>
              <a:t>eNodeB for 4G</a:t>
            </a:r>
            <a:r>
              <a:rPr kumimoji="0" lang="en-US" altLang="en-US" b="0" i="0" u="none" strike="noStrike" cap="none" normalizeH="0" baseline="0" dirty="0">
                <a:ln>
                  <a:noFill/>
                </a:ln>
                <a:solidFill>
                  <a:schemeClr val="tx1"/>
                </a:solidFill>
                <a:effectLst/>
                <a:latin typeface="Arial" panose="020B0604020202020204" pitchFamily="34" charset="0"/>
              </a:rPr>
              <a:t>, while the </a:t>
            </a:r>
            <a:r>
              <a:rPr kumimoji="0" lang="en-US" altLang="en-US" b="1" i="0" u="none" strike="noStrike" cap="none" normalizeH="0" baseline="0" dirty="0">
                <a:ln>
                  <a:noFill/>
                </a:ln>
                <a:solidFill>
                  <a:schemeClr val="tx1"/>
                </a:solidFill>
                <a:effectLst/>
                <a:latin typeface="Arial" panose="020B0604020202020204" pitchFamily="34" charset="0"/>
              </a:rPr>
              <a:t>5G </a:t>
            </a:r>
            <a:r>
              <a:rPr kumimoji="0" lang="en-US" altLang="en-US" b="1" i="0" u="none" strike="noStrike" cap="none" normalizeH="0" baseline="0" dirty="0" err="1">
                <a:ln>
                  <a:noFill/>
                </a:ln>
                <a:solidFill>
                  <a:schemeClr val="tx1"/>
                </a:solidFill>
                <a:effectLst/>
                <a:latin typeface="Arial" panose="020B0604020202020204" pitchFamily="34" charset="0"/>
              </a:rPr>
              <a:t>gNodeB</a:t>
            </a:r>
            <a:r>
              <a:rPr kumimoji="0" lang="en-US" altLang="en-US" b="1" i="0" u="none" strike="noStrike" cap="none" normalizeH="0" baseline="0" dirty="0">
                <a:ln>
                  <a:noFill/>
                </a:ln>
                <a:solidFill>
                  <a:schemeClr val="tx1"/>
                </a:solidFill>
                <a:effectLst/>
                <a:latin typeface="Arial" panose="020B0604020202020204" pitchFamily="34" charset="0"/>
              </a:rPr>
              <a:t> setup is still in progress</a:t>
            </a:r>
            <a:r>
              <a:rPr kumimoji="0" lang="en-US" altLang="en-US" b="0" i="0" u="none" strike="noStrike" cap="none" normalizeH="0" baseline="0" dirty="0">
                <a:ln>
                  <a:noFill/>
                </a:ln>
                <a:solidFill>
                  <a:schemeClr val="tx1"/>
                </a:solidFill>
                <a:effectLst/>
                <a:latin typeface="Arial" panose="020B0604020202020204" pitchFamily="34" charset="0"/>
              </a:rPr>
              <a:t>.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Implemented </a:t>
            </a:r>
            <a:r>
              <a:rPr kumimoji="0" lang="en-US" altLang="en-US" b="1" i="0" u="none" strike="noStrike" cap="none" normalizeH="0" baseline="0" dirty="0">
                <a:ln>
                  <a:noFill/>
                </a:ln>
                <a:solidFill>
                  <a:schemeClr val="tx1"/>
                </a:solidFill>
                <a:effectLst/>
                <a:latin typeface="Arial" panose="020B0604020202020204" pitchFamily="34" charset="0"/>
              </a:rPr>
              <a:t>ZeroMQ-based communication</a:t>
            </a:r>
            <a:r>
              <a:rPr kumimoji="0" lang="en-US" altLang="en-US" b="0" i="0" u="none" strike="noStrike" cap="none" normalizeH="0" baseline="0" dirty="0">
                <a:ln>
                  <a:noFill/>
                </a:ln>
                <a:solidFill>
                  <a:schemeClr val="tx1"/>
                </a:solidFill>
                <a:effectLst/>
                <a:latin typeface="Arial" panose="020B0604020202020204" pitchFamily="34" charset="0"/>
              </a:rPr>
              <a:t> for efficient data exchange between network components.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Configured </a:t>
            </a:r>
            <a:r>
              <a:rPr kumimoji="0" lang="en-US" altLang="en-US" b="1" i="0" u="none" strike="noStrike" cap="none" normalizeH="0" baseline="0" dirty="0">
                <a:ln>
                  <a:noFill/>
                </a:ln>
                <a:solidFill>
                  <a:schemeClr val="tx1"/>
                </a:solidFill>
                <a:effectLst/>
                <a:latin typeface="Arial" panose="020B0604020202020204" pitchFamily="34" charset="0"/>
              </a:rPr>
              <a:t>APN and programmable SIMs</a:t>
            </a:r>
            <a:r>
              <a:rPr kumimoji="0" lang="en-US" altLang="en-US" b="0" i="0" u="none" strike="noStrike" cap="none" normalizeH="0" baseline="0" dirty="0">
                <a:ln>
                  <a:noFill/>
                </a:ln>
                <a:solidFill>
                  <a:schemeClr val="tx1"/>
                </a:solidFill>
                <a:effectLst/>
                <a:latin typeface="Arial" panose="020B0604020202020204" pitchFamily="34" charset="0"/>
              </a:rPr>
              <a:t> to enable connectivity for </a:t>
            </a:r>
            <a:r>
              <a:rPr kumimoji="0" lang="en-US" altLang="en-US" b="1" i="0" u="none" strike="noStrike" cap="none" normalizeH="0" baseline="0" dirty="0">
                <a:ln>
                  <a:noFill/>
                </a:ln>
                <a:solidFill>
                  <a:schemeClr val="tx1"/>
                </a:solidFill>
                <a:effectLst/>
                <a:latin typeface="Arial" panose="020B0604020202020204" pitchFamily="34" charset="0"/>
              </a:rPr>
              <a:t>single and multiple UEs</a:t>
            </a:r>
            <a:r>
              <a:rPr kumimoji="0" lang="en-US" altLang="en-US" b="0" i="0" u="none" strike="noStrike" cap="none" normalizeH="0" baseline="0" dirty="0">
                <a:ln>
                  <a:noFill/>
                </a:ln>
                <a:solidFill>
                  <a:schemeClr val="tx1"/>
                </a:solidFill>
                <a:effectLst/>
                <a:latin typeface="Arial" panose="020B0604020202020204" pitchFamily="34" charset="0"/>
              </a:rPr>
              <a:t> in the 4G setup.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Performed </a:t>
            </a:r>
            <a:r>
              <a:rPr kumimoji="0" lang="en-US" altLang="en-US" b="1" i="0" u="none" strike="noStrike" cap="none" normalizeH="0" baseline="0" dirty="0">
                <a:ln>
                  <a:noFill/>
                </a:ln>
                <a:solidFill>
                  <a:schemeClr val="tx1"/>
                </a:solidFill>
                <a:effectLst/>
                <a:latin typeface="Arial" panose="020B0604020202020204" pitchFamily="34" charset="0"/>
              </a:rPr>
              <a:t>initial testing on the 4G network</a:t>
            </a:r>
            <a:r>
              <a:rPr kumimoji="0" lang="en-US" altLang="en-US" b="0" i="0" u="none" strike="noStrike" cap="none" normalizeH="0" baseline="0" dirty="0">
                <a:ln>
                  <a:noFill/>
                </a:ln>
                <a:solidFill>
                  <a:schemeClr val="tx1"/>
                </a:solidFill>
                <a:effectLst/>
                <a:latin typeface="Arial" panose="020B0604020202020204" pitchFamily="34" charset="0"/>
              </a:rPr>
              <a:t>, analyzing </a:t>
            </a:r>
            <a:r>
              <a:rPr kumimoji="0" lang="en-US" altLang="en-US" b="1" i="0" u="none" strike="noStrike" cap="none" normalizeH="0" baseline="0" dirty="0">
                <a:ln>
                  <a:noFill/>
                </a:ln>
                <a:solidFill>
                  <a:schemeClr val="tx1"/>
                </a:solidFill>
                <a:effectLst/>
                <a:latin typeface="Arial" panose="020B0604020202020204" pitchFamily="34" charset="0"/>
              </a:rPr>
              <a:t>uplink, downlink, and SIM authentication</a:t>
            </a:r>
            <a:r>
              <a:rPr kumimoji="0" lang="en-US" altLang="en-US" b="0" i="0" u="none" strike="noStrike" cap="none" normalizeH="0" baseline="0" dirty="0">
                <a:ln>
                  <a:noFill/>
                </a:ln>
                <a:solidFill>
                  <a:schemeClr val="tx1"/>
                </a:solidFill>
                <a:effectLst/>
                <a:latin typeface="Arial" panose="020B0604020202020204" pitchFamily="34" charset="0"/>
              </a:rPr>
              <a:t>.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Integrated </a:t>
            </a:r>
            <a:r>
              <a:rPr kumimoji="0" lang="en-US" altLang="en-US" b="1" i="0" u="none" strike="noStrike" cap="none" normalizeH="0" baseline="0" dirty="0">
                <a:ln>
                  <a:noFill/>
                </a:ln>
                <a:solidFill>
                  <a:schemeClr val="tx1"/>
                </a:solidFill>
                <a:effectLst/>
                <a:latin typeface="Arial" panose="020B0604020202020204" pitchFamily="34" charset="0"/>
              </a:rPr>
              <a:t>Grafana for real-time performance monitoring</a:t>
            </a:r>
            <a:r>
              <a:rPr kumimoji="0" lang="en-US" altLang="en-US" b="0" i="0" u="none" strike="noStrike" cap="none" normalizeH="0" baseline="0" dirty="0">
                <a:ln>
                  <a:noFill/>
                </a:ln>
                <a:solidFill>
                  <a:schemeClr val="tx1"/>
                </a:solidFill>
                <a:effectLst/>
                <a:latin typeface="Arial" panose="020B0604020202020204" pitchFamily="34" charset="0"/>
              </a:rPr>
              <a:t>, with ongoing efforts to enhance visualization and analysis.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Currently working on </a:t>
            </a:r>
            <a:r>
              <a:rPr kumimoji="0" lang="en-US" altLang="en-US" b="1" i="0" u="none" strike="noStrike" cap="none" normalizeH="0" baseline="0" dirty="0">
                <a:ln>
                  <a:noFill/>
                </a:ln>
                <a:solidFill>
                  <a:schemeClr val="tx1"/>
                </a:solidFill>
                <a:effectLst/>
                <a:latin typeface="Arial" panose="020B0604020202020204" pitchFamily="34" charset="0"/>
              </a:rPr>
              <a:t>establishing the 5G network, optimizing performance, and implementing security features</a:t>
            </a:r>
            <a:r>
              <a:rPr kumimoji="0" lang="en-US" altLang="en-US" b="0" i="0" u="none" strike="noStrike" cap="none" normalizeH="0" baseline="0" dirty="0">
                <a:ln>
                  <a:noFill/>
                </a:ln>
                <a:solidFill>
                  <a:schemeClr val="tx1"/>
                </a:solidFill>
                <a:effectLst/>
                <a:latin typeface="Arial" panose="020B0604020202020204" pitchFamily="34" charset="0"/>
              </a:rPr>
              <a:t> before final deployment and testing. </a:t>
            </a:r>
          </a:p>
        </p:txBody>
      </p:sp>
    </p:spTree>
    <p:extLst>
      <p:ext uri="{BB962C8B-B14F-4D97-AF65-F5344CB8AC3E}">
        <p14:creationId xmlns:p14="http://schemas.microsoft.com/office/powerpoint/2010/main" val="7483793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C5BFFAFD-5848-5586-758D-52DEB259B1ED}"/>
              </a:ext>
            </a:extLst>
          </p:cNvPr>
          <p:cNvSpPr>
            <a:spLocks noGrp="1"/>
          </p:cNvSpPr>
          <p:nvPr/>
        </p:nvSpPr>
        <p:spPr>
          <a:xfrm>
            <a:off x="9232490" y="6376738"/>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32</a:t>
            </a:fld>
            <a:endParaRPr lang="en-US" dirty="0"/>
          </a:p>
        </p:txBody>
      </p:sp>
      <p:sp>
        <p:nvSpPr>
          <p:cNvPr id="3" name="Google Shape;125;p3">
            <a:extLst>
              <a:ext uri="{FF2B5EF4-FFF2-40B4-BE49-F238E27FC236}">
                <a16:creationId xmlns:a16="http://schemas.microsoft.com/office/drawing/2014/main" id="{B289C1A6-E79F-B08F-502E-F09217357F5B}"/>
              </a:ext>
            </a:extLst>
          </p:cNvPr>
          <p:cNvSpPr txBox="1"/>
          <p:nvPr/>
        </p:nvSpPr>
        <p:spPr>
          <a:xfrm>
            <a:off x="783815" y="116138"/>
            <a:ext cx="10515600" cy="49385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Conclusion &amp; Future Work</a:t>
            </a:r>
            <a:endParaRPr lang="en-US" sz="1400" b="0" i="0" u="none" strike="noStrike" cap="none" dirty="0">
              <a:solidFill>
                <a:srgbClr val="000000"/>
              </a:solidFill>
              <a:latin typeface="Arial"/>
              <a:ea typeface="Arial"/>
              <a:cs typeface="Arial"/>
              <a:sym typeface="Arial"/>
            </a:endParaRPr>
          </a:p>
        </p:txBody>
      </p:sp>
      <p:sp>
        <p:nvSpPr>
          <p:cNvPr id="4" name="Google Shape;125;p3">
            <a:extLst>
              <a:ext uri="{FF2B5EF4-FFF2-40B4-BE49-F238E27FC236}">
                <a16:creationId xmlns:a16="http://schemas.microsoft.com/office/drawing/2014/main" id="{AE4663D5-C82B-A5B1-F13B-7408CF813FDF}"/>
              </a:ext>
            </a:extLst>
          </p:cNvPr>
          <p:cNvSpPr txBox="1"/>
          <p:nvPr/>
        </p:nvSpPr>
        <p:spPr>
          <a:xfrm>
            <a:off x="216310" y="773827"/>
            <a:ext cx="11326761" cy="57357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Summary and Conclusion </a:t>
            </a: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r>
              <a:rPr lang="en-IN" b="1" dirty="0">
                <a:latin typeface="Verdana" panose="020B0604030504040204" pitchFamily="34" charset="0"/>
                <a:ea typeface="Verdana" panose="020B0604030504040204" pitchFamily="34" charset="0"/>
              </a:rPr>
              <a:t>Future Work</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
        <p:nvSpPr>
          <p:cNvPr id="5" name="TextBox 6">
            <a:extLst>
              <a:ext uri="{FF2B5EF4-FFF2-40B4-BE49-F238E27FC236}">
                <a16:creationId xmlns:a16="http://schemas.microsoft.com/office/drawing/2014/main" id="{B0A0483A-7B89-DC88-A105-7CC494EA4F86}"/>
              </a:ext>
            </a:extLst>
          </p:cNvPr>
          <p:cNvSpPr txBox="1"/>
          <p:nvPr/>
        </p:nvSpPr>
        <p:spPr>
          <a:xfrm>
            <a:off x="536011" y="1283752"/>
            <a:ext cx="10687357" cy="2031325"/>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Designed and deployed a 5G private network using USRP N321, integrating srsRAN 5G, srsRAN 4G, and OAI to ensure a scalable and flexible architecture.</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Implemented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ZeroMQ</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enable efficient and seamless data exchange between network components, optimizing communication performance.</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Evaluated network performance with single and multiple UEs, ensuring robust connectivity, scalability, and stable data transmission.</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Integrated Grafana for real-time monitoring, analyzing key performance metrics such as throughput, latency, and reliability to optimize network efficiency.</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Ongoing efforts focus on further optimizations, security enhancements, and final deployment testing to refine network stability and performance.</a:t>
            </a:r>
          </a:p>
        </p:txBody>
      </p:sp>
      <p:sp>
        <p:nvSpPr>
          <p:cNvPr id="6" name="TextBox 8">
            <a:extLst>
              <a:ext uri="{FF2B5EF4-FFF2-40B4-BE49-F238E27FC236}">
                <a16:creationId xmlns:a16="http://schemas.microsoft.com/office/drawing/2014/main" id="{E8EFF6BF-557B-9108-2D1D-4490C4EEBE61}"/>
              </a:ext>
            </a:extLst>
          </p:cNvPr>
          <p:cNvSpPr txBox="1"/>
          <p:nvPr/>
        </p:nvSpPr>
        <p:spPr>
          <a:xfrm>
            <a:off x="535933" y="3999522"/>
            <a:ext cx="11223447" cy="1754326"/>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Implement srsRAN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gNB</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with DPDK, leveraging Data Plane Development Kit to enhance packet processing efficiency, reduce latency, and improve overall network performance.</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Optimize srsRAN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gNB</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Performance Tuning, focusing on fine-tuning network parameters to maximize throughput, reliability, and scalability for high-performance applications.</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Explore srsRAN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gNB</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on Kubernetes, enabling containerized deployment for enhanced scalability, flexibility, and resource management in cloud-native environments.</a:t>
            </a:r>
          </a:p>
        </p:txBody>
      </p:sp>
    </p:spTree>
    <p:extLst>
      <p:ext uri="{BB962C8B-B14F-4D97-AF65-F5344CB8AC3E}">
        <p14:creationId xmlns:p14="http://schemas.microsoft.com/office/powerpoint/2010/main" val="18490463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g2fee63df26b_0_0"/>
          <p:cNvSpPr txBox="1"/>
          <p:nvPr/>
        </p:nvSpPr>
        <p:spPr>
          <a:xfrm>
            <a:off x="1233714" y="2607717"/>
            <a:ext cx="9724500" cy="1862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500"/>
              <a:buFont typeface="Arial"/>
              <a:buNone/>
            </a:pPr>
            <a:r>
              <a:rPr lang="en-US" sz="11500" b="1" i="0" u="none" strike="noStrike" cap="none">
                <a:solidFill>
                  <a:srgbClr val="007069"/>
                </a:solidFill>
                <a:latin typeface="Open Sans"/>
                <a:ea typeface="Open Sans"/>
                <a:cs typeface="Open Sans"/>
                <a:sym typeface="Open Sans"/>
              </a:rPr>
              <a:t>THANK </a:t>
            </a:r>
            <a:r>
              <a:rPr lang="en-US" sz="11500" b="1" i="0" u="none" strike="noStrike" cap="none">
                <a:solidFill>
                  <a:srgbClr val="A5A5A5"/>
                </a:solidFill>
                <a:latin typeface="Open Sans"/>
                <a:ea typeface="Open Sans"/>
                <a:cs typeface="Open Sans"/>
                <a:sym typeface="Open Sans"/>
              </a:rPr>
              <a:t>YOU</a:t>
            </a:r>
            <a:endParaRPr sz="1400" b="0" i="0" u="none" strike="noStrike" cap="none">
              <a:solidFill>
                <a:srgbClr val="000000"/>
              </a:solidFill>
              <a:latin typeface="Aharoni"/>
              <a:ea typeface="Aharoni"/>
              <a:cs typeface="Aharoni"/>
              <a:sym typeface="Aharoni"/>
            </a:endParaRPr>
          </a:p>
        </p:txBody>
      </p:sp>
      <p:sp>
        <p:nvSpPr>
          <p:cNvPr id="744" name="Google Shape;744;g2fee63df26b_0_0"/>
          <p:cNvSpPr txBox="1"/>
          <p:nvPr/>
        </p:nvSpPr>
        <p:spPr>
          <a:xfrm>
            <a:off x="1596571" y="4466045"/>
            <a:ext cx="8998800"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dirty="0">
                <a:solidFill>
                  <a:srgbClr val="7F7F7F"/>
                </a:solidFill>
                <a:latin typeface="Open Sans"/>
                <a:ea typeface="Open Sans"/>
                <a:cs typeface="Open Sans"/>
                <a:sym typeface="Open Sans"/>
              </a:rPr>
              <a:t>Have a Great Day ! </a:t>
            </a:r>
            <a:endParaRPr sz="1400" b="0" i="0" u="none" strike="noStrike" cap="none" dirty="0">
              <a:solidFill>
                <a:srgbClr val="000000"/>
              </a:solidFill>
              <a:latin typeface="Aharoni"/>
              <a:ea typeface="Aharoni"/>
              <a:cs typeface="Aharoni"/>
              <a:sym typeface="Aharon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5D277163-DDF4-8A7D-727E-9DC95265C51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241AC6-CE23-A38B-BD86-17E34844F7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dirty="0"/>
          </a:p>
        </p:txBody>
      </p:sp>
      <p:sp>
        <p:nvSpPr>
          <p:cNvPr id="4" name="Google Shape;125;p3">
            <a:extLst>
              <a:ext uri="{FF2B5EF4-FFF2-40B4-BE49-F238E27FC236}">
                <a16:creationId xmlns:a16="http://schemas.microsoft.com/office/drawing/2014/main" id="{06490C53-5915-3A29-290E-6AD47701CA68}"/>
              </a:ext>
            </a:extLst>
          </p:cNvPr>
          <p:cNvSpPr txBox="1"/>
          <p:nvPr/>
        </p:nvSpPr>
        <p:spPr>
          <a:xfrm>
            <a:off x="1000123" y="67261"/>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Project Plan</a:t>
            </a:r>
            <a:endParaRPr dirty="0"/>
          </a:p>
        </p:txBody>
      </p:sp>
      <p:pic>
        <p:nvPicPr>
          <p:cNvPr id="10" name="Picture 9">
            <a:extLst>
              <a:ext uri="{FF2B5EF4-FFF2-40B4-BE49-F238E27FC236}">
                <a16:creationId xmlns:a16="http://schemas.microsoft.com/office/drawing/2014/main" id="{5BC0312E-3324-313D-B2A8-E4244F84B166}"/>
              </a:ext>
            </a:extLst>
          </p:cNvPr>
          <p:cNvPicPr>
            <a:picLocks noChangeAspect="1"/>
          </p:cNvPicPr>
          <p:nvPr/>
        </p:nvPicPr>
        <p:blipFill>
          <a:blip r:embed="rId3"/>
          <a:srcRect l="1828" t="1864" r="1720" b="3387"/>
          <a:stretch/>
        </p:blipFill>
        <p:spPr>
          <a:xfrm>
            <a:off x="862471" y="865181"/>
            <a:ext cx="10967885" cy="5127637"/>
          </a:xfrm>
          <a:prstGeom prst="rect">
            <a:avLst/>
          </a:prstGeom>
        </p:spPr>
      </p:pic>
      <p:sp>
        <p:nvSpPr>
          <p:cNvPr id="11" name="Google Shape;125;p3">
            <a:extLst>
              <a:ext uri="{FF2B5EF4-FFF2-40B4-BE49-F238E27FC236}">
                <a16:creationId xmlns:a16="http://schemas.microsoft.com/office/drawing/2014/main" id="{06F84ABF-BA7A-9D17-4EB7-76623021A1D7}"/>
              </a:ext>
            </a:extLst>
          </p:cNvPr>
          <p:cNvSpPr txBox="1"/>
          <p:nvPr/>
        </p:nvSpPr>
        <p:spPr>
          <a:xfrm>
            <a:off x="676277" y="507085"/>
            <a:ext cx="11326761" cy="573576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dirty="0">
                <a:latin typeface="Verdana" panose="020B0604030504040204" pitchFamily="34" charset="0"/>
                <a:ea typeface="Verdana" panose="020B0604030504040204" pitchFamily="34" charset="0"/>
              </a:rPr>
              <a:t>Gant Chart  - Milestones and Activities </a:t>
            </a:r>
          </a:p>
        </p:txBody>
      </p:sp>
    </p:spTree>
    <p:extLst>
      <p:ext uri="{BB962C8B-B14F-4D97-AF65-F5344CB8AC3E}">
        <p14:creationId xmlns:p14="http://schemas.microsoft.com/office/powerpoint/2010/main" val="3316315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B0288B9C-248D-DF44-E923-4A093B03497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FE6BA36-4B16-4789-27AF-7EB93D9F39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dirty="0"/>
          </a:p>
        </p:txBody>
      </p:sp>
      <p:sp>
        <p:nvSpPr>
          <p:cNvPr id="4" name="Google Shape;125;p3">
            <a:extLst>
              <a:ext uri="{FF2B5EF4-FFF2-40B4-BE49-F238E27FC236}">
                <a16:creationId xmlns:a16="http://schemas.microsoft.com/office/drawing/2014/main" id="{D51D29A8-A32D-C5A1-880D-B4C87DF90AFE}"/>
              </a:ext>
            </a:extLst>
          </p:cNvPr>
          <p:cNvSpPr txBox="1"/>
          <p:nvPr/>
        </p:nvSpPr>
        <p:spPr>
          <a:xfrm>
            <a:off x="1000123" y="67261"/>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Project Plan</a:t>
            </a:r>
            <a:endParaRPr dirty="0"/>
          </a:p>
        </p:txBody>
      </p:sp>
      <p:sp>
        <p:nvSpPr>
          <p:cNvPr id="11" name="Google Shape;125;p3">
            <a:extLst>
              <a:ext uri="{FF2B5EF4-FFF2-40B4-BE49-F238E27FC236}">
                <a16:creationId xmlns:a16="http://schemas.microsoft.com/office/drawing/2014/main" id="{D4E54779-A96F-FF47-3FDD-3D811DE18E0F}"/>
              </a:ext>
            </a:extLst>
          </p:cNvPr>
          <p:cNvSpPr txBox="1"/>
          <p:nvPr/>
        </p:nvSpPr>
        <p:spPr>
          <a:xfrm>
            <a:off x="676277" y="507086"/>
            <a:ext cx="11326761" cy="35809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dirty="0">
                <a:latin typeface="Verdana" panose="020B0604030504040204" pitchFamily="34" charset="0"/>
                <a:ea typeface="Verdana" panose="020B0604030504040204" pitchFamily="34" charset="0"/>
              </a:rPr>
              <a:t>Gant Chart  - Milestones and Activities </a:t>
            </a:r>
          </a:p>
        </p:txBody>
      </p:sp>
      <p:pic>
        <p:nvPicPr>
          <p:cNvPr id="5" name="Picture 4">
            <a:extLst>
              <a:ext uri="{FF2B5EF4-FFF2-40B4-BE49-F238E27FC236}">
                <a16:creationId xmlns:a16="http://schemas.microsoft.com/office/drawing/2014/main" id="{D7F9C4BD-3B1A-4149-E454-462C9623C2EA}"/>
              </a:ext>
            </a:extLst>
          </p:cNvPr>
          <p:cNvPicPr>
            <a:picLocks noChangeAspect="1"/>
          </p:cNvPicPr>
          <p:nvPr/>
        </p:nvPicPr>
        <p:blipFill>
          <a:blip r:embed="rId3"/>
          <a:stretch>
            <a:fillRect/>
          </a:stretch>
        </p:blipFill>
        <p:spPr>
          <a:xfrm>
            <a:off x="1797963" y="969962"/>
            <a:ext cx="9797529" cy="4918076"/>
          </a:xfrm>
          <a:prstGeom prst="rect">
            <a:avLst/>
          </a:prstGeom>
        </p:spPr>
      </p:pic>
    </p:spTree>
    <p:extLst>
      <p:ext uri="{BB962C8B-B14F-4D97-AF65-F5344CB8AC3E}">
        <p14:creationId xmlns:p14="http://schemas.microsoft.com/office/powerpoint/2010/main" val="3522924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2">
            <a:extLst>
              <a:ext uri="{FF2B5EF4-FFF2-40B4-BE49-F238E27FC236}">
                <a16:creationId xmlns:a16="http://schemas.microsoft.com/office/drawing/2014/main" id="{30A83D3B-93F4-B586-8778-3BDE30FA0E1A}"/>
              </a:ext>
            </a:extLst>
          </p:cNvPr>
          <p:cNvSpPr txBox="1">
            <a:spLocks/>
          </p:cNvSpPr>
          <p:nvPr/>
        </p:nvSpPr>
        <p:spPr>
          <a:xfrm>
            <a:off x="9448799" y="649287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US" smtClean="0"/>
              <a:pPr algn="r"/>
              <a:t>6</a:t>
            </a:fld>
            <a:endParaRPr lang="en-US" dirty="0"/>
          </a:p>
        </p:txBody>
      </p:sp>
      <p:sp>
        <p:nvSpPr>
          <p:cNvPr id="13" name="Google Shape;125;p3">
            <a:extLst>
              <a:ext uri="{FF2B5EF4-FFF2-40B4-BE49-F238E27FC236}">
                <a16:creationId xmlns:a16="http://schemas.microsoft.com/office/drawing/2014/main" id="{9EE7FE69-97CC-1A13-3012-F305BAA84AD8}"/>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Literature Survey</a:t>
            </a:r>
            <a:endParaRPr dirty="0"/>
          </a:p>
        </p:txBody>
      </p:sp>
      <p:sp>
        <p:nvSpPr>
          <p:cNvPr id="14" name="Google Shape;125;p3">
            <a:extLst>
              <a:ext uri="{FF2B5EF4-FFF2-40B4-BE49-F238E27FC236}">
                <a16:creationId xmlns:a16="http://schemas.microsoft.com/office/drawing/2014/main" id="{1A139490-567C-38F1-6FB4-50B097C91958}"/>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Key Publications </a:t>
            </a:r>
            <a:endParaRPr lang="en-US" sz="1800"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sz="1800"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sz="1800" dirty="0">
                <a:latin typeface="Times New Roman" panose="02020603050405020304" pitchFamily="18" charset="0"/>
                <a:ea typeface="Verdana" panose="020B0604030504040204" pitchFamily="34" charset="0"/>
                <a:cs typeface="Times New Roman" panose="02020603050405020304" pitchFamily="18" charset="0"/>
              </a:rPr>
              <a:t>Testing Performance for Several Use Cases with an Indoor OpenAirInterface USRP-Based Base Station- Gcina Dludla, Mla Vilakazi, Chris R. Burger, Albert A. Lysko, Lwando Ngcama, Lawrence Mboweni,Moshe Masonta, Hlabi Kobo, Lusani Mamushiane </a:t>
            </a:r>
          </a:p>
          <a:p>
            <a:pPr marL="285750" marR="0" lvl="0" indent="-285750" rtl="0">
              <a:lnSpc>
                <a:spcPct val="100000"/>
              </a:lnSpc>
              <a:spcBef>
                <a:spcPts val="0"/>
              </a:spcBef>
              <a:spcAft>
                <a:spcPts val="0"/>
              </a:spcAft>
              <a:buFont typeface="Arial" panose="020B0604020202020204" pitchFamily="34" charset="0"/>
              <a:buChar char="•"/>
            </a:pPr>
            <a:r>
              <a:rPr lang="en-US" sz="1800" dirty="0">
                <a:latin typeface="Times New Roman" panose="02020603050405020304" pitchFamily="18" charset="0"/>
                <a:ea typeface="Verdana" panose="020B0604030504040204" pitchFamily="34" charset="0"/>
                <a:cs typeface="Times New Roman" panose="02020603050405020304" pitchFamily="18" charset="0"/>
              </a:rPr>
              <a:t>5G ORAN O-RU Emulator Implemented on the USRP SDR in the FR1 and FR3 Bands - Neel </a:t>
            </a:r>
            <a:r>
              <a:rPr lang="en-US" sz="1800" dirty="0" err="1">
                <a:latin typeface="Times New Roman" panose="02020603050405020304" pitchFamily="18" charset="0"/>
                <a:ea typeface="Verdana" panose="020B0604030504040204" pitchFamily="34" charset="0"/>
                <a:cs typeface="Times New Roman" panose="02020603050405020304" pitchFamily="18" charset="0"/>
              </a:rPr>
              <a:t>Pandeya</a:t>
            </a:r>
            <a:r>
              <a:rPr lang="en-US" sz="1800" dirty="0">
                <a:latin typeface="Times New Roman" panose="02020603050405020304" pitchFamily="18" charset="0"/>
                <a:ea typeface="Verdana" panose="020B0604030504040204" pitchFamily="34" charset="0"/>
                <a:cs typeface="Times New Roman" panose="02020603050405020304" pitchFamily="18" charset="0"/>
              </a:rPr>
              <a:t>, Amr Haj-Omar, Aditya Dhananjay, Michael Zappe</a:t>
            </a:r>
          </a:p>
          <a:p>
            <a:pPr marL="285750" marR="0" lvl="0" indent="-285750" rtl="0">
              <a:lnSpc>
                <a:spcPct val="100000"/>
              </a:lnSpc>
              <a:spcBef>
                <a:spcPts val="0"/>
              </a:spcBef>
              <a:spcAft>
                <a:spcPts val="0"/>
              </a:spcAf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Exploring the Potential of a 5G NSA Network Deployed with Open Source and USRP B210 Equipment - Luis Pesantez Sanchez, Jefferson Ribadeneira Ramírez, Fabricio Santacruz Sulca, David Moreno Avilés</a:t>
            </a:r>
          </a:p>
          <a:p>
            <a:pPr marL="285750" marR="0" lvl="0" indent="-285750" rtl="0">
              <a:lnSpc>
                <a:spcPct val="100000"/>
              </a:lnSpc>
              <a:spcBef>
                <a:spcPts val="0"/>
              </a:spcBef>
              <a:spcAft>
                <a:spcPts val="0"/>
              </a:spcAft>
              <a:buFont typeface="Arial" panose="020B0604020202020204" pitchFamily="34" charset="0"/>
              <a:buChar char="•"/>
            </a:pPr>
            <a:r>
              <a:rPr lang="en-US" sz="1800" dirty="0">
                <a:latin typeface="Times New Roman" panose="02020603050405020304" pitchFamily="18" charset="0"/>
                <a:ea typeface="Verdana" panose="020B0604030504040204" pitchFamily="34" charset="0"/>
                <a:cs typeface="Times New Roman" panose="02020603050405020304" pitchFamily="18" charset="0"/>
              </a:rPr>
              <a:t>SDR 5G NSA Mobile Network and an IMS Core to provide Voice Over IP LTE service - </a:t>
            </a:r>
            <a:r>
              <a:rPr lang="pt-BR" sz="1800" dirty="0">
                <a:latin typeface="Times New Roman" panose="02020603050405020304" pitchFamily="18" charset="0"/>
                <a:ea typeface="Verdana" panose="020B0604030504040204" pitchFamily="34" charset="0"/>
                <a:cs typeface="Times New Roman" panose="02020603050405020304" pitchFamily="18" charset="0"/>
              </a:rPr>
              <a:t>Jussif J. Abularach Arnez, Wederson Medeiros Silva, Renata K. Gomes Do Reis, Leandro Almeida Da Silva, Maria G. Lima Damasceno</a:t>
            </a: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Existing Implementations – Products| Opensource| GitHub etc </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hlinkClick r:id="rId2"/>
              </a:rPr>
              <a:t>https://github.com/open5gs/open5gs</a:t>
            </a:r>
            <a:r>
              <a:rPr lang="en-IN" dirty="0">
                <a:latin typeface="Verdana" panose="020B0604030504040204" pitchFamily="34" charset="0"/>
                <a:ea typeface="Verdana" panose="020B0604030504040204" pitchFamily="34" charset="0"/>
              </a:rPr>
              <a:t> </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hlinkClick r:id="rId3"/>
              </a:rPr>
              <a:t>https://github.com/srsRAN/srsRAN_Project</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hlinkClick r:id="rId4"/>
              </a:rPr>
              <a:t>https://github.com/grafana/grafana</a:t>
            </a:r>
            <a:r>
              <a:rPr lang="en-IN" dirty="0">
                <a:latin typeface="Verdana" panose="020B0604030504040204" pitchFamily="34" charset="0"/>
                <a:ea typeface="Verdana" panose="020B0604030504040204" pitchFamily="34" charset="0"/>
              </a:rPr>
              <a:t>  </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hlinkClick r:id="rId5"/>
              </a:rPr>
              <a:t>https://github.com/EttusResearch/uhd</a:t>
            </a:r>
            <a:r>
              <a:rPr lang="en-IN" dirty="0">
                <a:latin typeface="Verdana" panose="020B0604030504040204" pitchFamily="34" charset="0"/>
                <a:ea typeface="Verdana" panose="020B0604030504040204" pitchFamily="34" charset="0"/>
              </a:rPr>
              <a:t> </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hlinkClick r:id="rId6"/>
              </a:rPr>
              <a:t>https://wiki.gnuradio.org/index.php/Tutorials</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hlinkClick r:id="rId7"/>
              </a:rPr>
              <a:t>https://www.ettus.com/all-products/usrp-n321/</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039859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78968-7BA7-EE64-2698-FCABB75E06F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9BCB713-123B-45F3-59E0-CCAB4B7070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dirty="0"/>
          </a:p>
        </p:txBody>
      </p:sp>
      <p:sp>
        <p:nvSpPr>
          <p:cNvPr id="4" name="Google Shape;125;p3">
            <a:extLst>
              <a:ext uri="{FF2B5EF4-FFF2-40B4-BE49-F238E27FC236}">
                <a16:creationId xmlns:a16="http://schemas.microsoft.com/office/drawing/2014/main" id="{B26BBD30-6B33-1347-0BBB-3A15C7284EFE}"/>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Literature Survey (Improved post minor project)</a:t>
            </a:r>
            <a:endParaRPr dirty="0"/>
          </a:p>
        </p:txBody>
      </p:sp>
      <p:sp>
        <p:nvSpPr>
          <p:cNvPr id="5" name="Google Shape;125;p3">
            <a:extLst>
              <a:ext uri="{FF2B5EF4-FFF2-40B4-BE49-F238E27FC236}">
                <a16:creationId xmlns:a16="http://schemas.microsoft.com/office/drawing/2014/main" id="{5E0F4203-7F43-ECAA-AE74-A22C49F34ADD}"/>
              </a:ext>
            </a:extLst>
          </p:cNvPr>
          <p:cNvSpPr txBox="1"/>
          <p:nvPr/>
        </p:nvSpPr>
        <p:spPr>
          <a:xfrm>
            <a:off x="452283" y="871532"/>
            <a:ext cx="11063441" cy="498740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Key Publications </a:t>
            </a: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solidFill>
                <a:srgbClr val="333333"/>
              </a:solidFill>
              <a:latin typeface="HelveticaNeue Regular"/>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graphicFrame>
        <p:nvGraphicFramePr>
          <p:cNvPr id="2" name="Table 1">
            <a:extLst>
              <a:ext uri="{FF2B5EF4-FFF2-40B4-BE49-F238E27FC236}">
                <a16:creationId xmlns:a16="http://schemas.microsoft.com/office/drawing/2014/main" id="{35153FE6-1462-5E15-6441-F3DBE6F907D0}"/>
              </a:ext>
            </a:extLst>
          </p:cNvPr>
          <p:cNvGraphicFramePr>
            <a:graphicFrameLocks noGrp="1"/>
          </p:cNvGraphicFramePr>
          <p:nvPr>
            <p:extLst>
              <p:ext uri="{D42A27DB-BD31-4B8C-83A1-F6EECF244321}">
                <p14:modId xmlns:p14="http://schemas.microsoft.com/office/powerpoint/2010/main" val="3431477183"/>
              </p:ext>
            </p:extLst>
          </p:nvPr>
        </p:nvGraphicFramePr>
        <p:xfrm>
          <a:off x="140385" y="1360074"/>
          <a:ext cx="11859109" cy="4432827"/>
        </p:xfrm>
        <a:graphic>
          <a:graphicData uri="http://schemas.openxmlformats.org/drawingml/2006/table">
            <a:tbl>
              <a:tblPr firstRow="1" bandRow="1">
                <a:tableStyleId>{DE7AD339-51BE-4A38-A1C7-CCF28897F289}</a:tableStyleId>
              </a:tblPr>
              <a:tblGrid>
                <a:gridCol w="650231">
                  <a:extLst>
                    <a:ext uri="{9D8B030D-6E8A-4147-A177-3AD203B41FA5}">
                      <a16:colId xmlns:a16="http://schemas.microsoft.com/office/drawing/2014/main" val="3790264027"/>
                    </a:ext>
                  </a:extLst>
                </a:gridCol>
                <a:gridCol w="3180836">
                  <a:extLst>
                    <a:ext uri="{9D8B030D-6E8A-4147-A177-3AD203B41FA5}">
                      <a16:colId xmlns:a16="http://schemas.microsoft.com/office/drawing/2014/main" val="730341475"/>
                    </a:ext>
                  </a:extLst>
                </a:gridCol>
                <a:gridCol w="3472085">
                  <a:extLst>
                    <a:ext uri="{9D8B030D-6E8A-4147-A177-3AD203B41FA5}">
                      <a16:colId xmlns:a16="http://schemas.microsoft.com/office/drawing/2014/main" val="281058159"/>
                    </a:ext>
                  </a:extLst>
                </a:gridCol>
                <a:gridCol w="4555957">
                  <a:extLst>
                    <a:ext uri="{9D8B030D-6E8A-4147-A177-3AD203B41FA5}">
                      <a16:colId xmlns:a16="http://schemas.microsoft.com/office/drawing/2014/main" val="248553059"/>
                    </a:ext>
                  </a:extLst>
                </a:gridCol>
              </a:tblGrid>
              <a:tr h="653307">
                <a:tc>
                  <a:txBody>
                    <a:bodyPr/>
                    <a:lstStyle/>
                    <a:p>
                      <a:pPr algn="ctr"/>
                      <a:r>
                        <a:rPr lang="en-US" b="1" dirty="0">
                          <a:latin typeface="Arial" panose="020B0604020202020204" pitchFamily="34" charset="0"/>
                          <a:cs typeface="Arial" panose="020B0604020202020204" pitchFamily="34" charset="0"/>
                        </a:rPr>
                        <a:t>S.NO</a:t>
                      </a:r>
                      <a:endParaRPr lang="en-IN" b="1" dirty="0">
                        <a:latin typeface="Arial" panose="020B0604020202020204" pitchFamily="34" charset="0"/>
                        <a:cs typeface="Arial" panose="020B0604020202020204" pitchFamily="34" charset="0"/>
                      </a:endParaRPr>
                    </a:p>
                  </a:txBody>
                  <a:tcPr anchor="ctr"/>
                </a:tc>
                <a:tc>
                  <a:txBody>
                    <a:bodyPr/>
                    <a:lstStyle/>
                    <a:p>
                      <a:pPr algn="ctr"/>
                      <a:r>
                        <a:rPr lang="en-US" b="1" dirty="0">
                          <a:latin typeface="Arial" panose="020B0604020202020204" pitchFamily="34" charset="0"/>
                          <a:cs typeface="Arial" panose="020B0604020202020204" pitchFamily="34" charset="0"/>
                        </a:rPr>
                        <a:t>TITLE</a:t>
                      </a:r>
                      <a:endParaRPr lang="en-IN" b="1" dirty="0">
                        <a:latin typeface="Arial" panose="020B0604020202020204" pitchFamily="34" charset="0"/>
                        <a:cs typeface="Arial" panose="020B0604020202020204" pitchFamily="34" charset="0"/>
                      </a:endParaRPr>
                    </a:p>
                  </a:txBody>
                  <a:tcPr anchor="ctr"/>
                </a:tc>
                <a:tc>
                  <a:txBody>
                    <a:bodyPr/>
                    <a:lstStyle/>
                    <a:p>
                      <a:pPr algn="ctr"/>
                      <a:r>
                        <a:rPr lang="en-US" b="1" dirty="0">
                          <a:latin typeface="Arial" panose="020B0604020202020204" pitchFamily="34" charset="0"/>
                          <a:cs typeface="Arial" panose="020B0604020202020204" pitchFamily="34" charset="0"/>
                        </a:rPr>
                        <a:t>APPLICATION NOTES</a:t>
                      </a:r>
                      <a:endParaRPr lang="en-IN" b="1" dirty="0">
                        <a:latin typeface="Arial" panose="020B0604020202020204" pitchFamily="34" charset="0"/>
                        <a:cs typeface="Arial" panose="020B0604020202020204" pitchFamily="34" charset="0"/>
                      </a:endParaRPr>
                    </a:p>
                  </a:txBody>
                  <a:tcPr anchor="ctr"/>
                </a:tc>
                <a:tc>
                  <a:txBody>
                    <a:bodyPr/>
                    <a:lstStyle/>
                    <a:p>
                      <a:pPr algn="ctr"/>
                      <a:r>
                        <a:rPr lang="en-US" b="1" dirty="0">
                          <a:latin typeface="Arial" panose="020B0604020202020204" pitchFamily="34" charset="0"/>
                          <a:cs typeface="Arial" panose="020B0604020202020204" pitchFamily="34" charset="0"/>
                        </a:rPr>
                        <a:t>DATASHEET</a:t>
                      </a:r>
                      <a:endParaRPr lang="en-IN"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449426811"/>
                  </a:ext>
                </a:extLst>
              </a:tr>
              <a:tr h="926464">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chor="ctr"/>
                </a:tc>
                <a:tc>
                  <a:txBody>
                    <a:bodyPr/>
                    <a:lstStyle/>
                    <a:p>
                      <a:pPr algn="l"/>
                      <a:r>
                        <a:rPr lang="en-US" sz="1200" b="0" dirty="0">
                          <a:latin typeface="Arial" panose="020B0604020202020204" pitchFamily="34" charset="0"/>
                          <a:cs typeface="Arial" panose="020B0604020202020204" pitchFamily="34" charset="0"/>
                        </a:rPr>
                        <a:t>Testing Performance for Several Use Cases with an Indoor OpenAI Interface USRP-Based Base Station</a:t>
                      </a:r>
                      <a:endParaRPr lang="en-IN" sz="1200" b="0" dirty="0">
                        <a:latin typeface="Arial" panose="020B0604020202020204" pitchFamily="34" charset="0"/>
                        <a:cs typeface="Arial" panose="020B0604020202020204" pitchFamily="34" charset="0"/>
                      </a:endParaRPr>
                    </a:p>
                  </a:txBody>
                  <a:tcPr/>
                </a:tc>
                <a:tc>
                  <a:txBody>
                    <a:bodyPr/>
                    <a:lstStyle/>
                    <a:p>
                      <a:r>
                        <a:rPr lang="en-US" sz="1200" dirty="0"/>
                        <a:t>This document outlines the initial implementation of a 5G RAN using Open Air Interface and USRP hardware, focusing on testing for streaming, browsing, and VoIP.</a:t>
                      </a:r>
                    </a:p>
                  </a:txBody>
                  <a:tcPr/>
                </a:tc>
                <a:tc>
                  <a:txBody>
                    <a:bodyPr/>
                    <a:lstStyle/>
                    <a:p>
                      <a:r>
                        <a:rPr lang="en-US" dirty="0">
                          <a:latin typeface="Arial" panose="020B0604020202020204" pitchFamily="34" charset="0"/>
                          <a:cs typeface="Arial" panose="020B0604020202020204" pitchFamily="34" charset="0"/>
                        </a:rPr>
                        <a:t>Metrics show 23-27 ms latency and up to 15 Mbps throughput within 15 meters, with challenges beyond 20 meters. Applications include 4K streaming, VoIP, and rural connectivity.</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44918917"/>
                  </a:ext>
                </a:extLst>
              </a:tr>
              <a:tr h="1004139">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chor="ctr"/>
                </a:tc>
                <a:tc>
                  <a:txBody>
                    <a:bodyPr/>
                    <a:lstStyle/>
                    <a:p>
                      <a:pPr algn="l"/>
                      <a:r>
                        <a:rPr lang="en-US" sz="1200" b="0" i="0" dirty="0">
                          <a:solidFill>
                            <a:srgbClr val="333333"/>
                          </a:solidFill>
                          <a:effectLst/>
                          <a:latin typeface="Arial" panose="020B0604020202020204" pitchFamily="34" charset="0"/>
                          <a:cs typeface="Arial" panose="020B0604020202020204" pitchFamily="34" charset="0"/>
                        </a:rPr>
                        <a:t>5G ORAN O-RU Emulator Implemented on the USRP SDR in the FR1 and FR3 Bands</a:t>
                      </a:r>
                      <a:endParaRPr lang="en-IN" sz="1200" b="0" dirty="0">
                        <a:latin typeface="Arial" panose="020B0604020202020204" pitchFamily="34" charset="0"/>
                        <a:cs typeface="Arial" panose="020B0604020202020204" pitchFamily="34" charset="0"/>
                      </a:endParaRPr>
                    </a:p>
                  </a:txBody>
                  <a:tcPr/>
                </a:tc>
                <a:tc>
                  <a:txBody>
                    <a:bodyPr/>
                    <a:lstStyle/>
                    <a:p>
                      <a:r>
                        <a:rPr lang="en-US" sz="1200" dirty="0"/>
                        <a:t>The 5G ORAN O-RU Emulator on USRP X410 enables testing 5G technologies in FR1/FR3 bands, supporting ORAN components and features like beamforming and spectrum sensing.</a:t>
                      </a:r>
                      <a:endParaRPr lang="en-IN" sz="1200" dirty="0">
                        <a:latin typeface="Arial" panose="020B0604020202020204" pitchFamily="34" charset="0"/>
                        <a:cs typeface="Arial" panose="020B0604020202020204" pitchFamily="34" charset="0"/>
                      </a:endParaRPr>
                    </a:p>
                  </a:txBody>
                  <a:tcPr/>
                </a:tc>
                <a:tc>
                  <a:txBody>
                    <a:bodyPr/>
                    <a:lstStyle/>
                    <a:p>
                      <a:r>
                        <a:rPr lang="en-US" sz="1200" dirty="0"/>
                        <a:t>The Emulator operates in FR1/FR3 bands, supports Split-7.2 architecture, and is ideal for testing advanced wireless technologies with future-ready flexibility.</a:t>
                      </a:r>
                      <a:endParaRPr lang="en-IN"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33090467"/>
                  </a:ext>
                </a:extLst>
              </a:tr>
              <a:tr h="712817">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nchor="ctr"/>
                </a:tc>
                <a:tc>
                  <a:txBody>
                    <a:bodyPr/>
                    <a:lstStyle/>
                    <a:p>
                      <a:pPr algn="l"/>
                      <a:r>
                        <a:rPr lang="en-US" sz="1200" b="0" i="0" dirty="0">
                          <a:solidFill>
                            <a:srgbClr val="333333"/>
                          </a:solidFill>
                          <a:effectLst/>
                          <a:latin typeface="Arial" panose="020B0604020202020204" pitchFamily="34" charset="0"/>
                          <a:cs typeface="Arial" panose="020B0604020202020204" pitchFamily="34" charset="0"/>
                        </a:rPr>
                        <a:t>Exploring the Potential of a 5G NSA Network Deployed with Open Source and USRP B210 Equipment </a:t>
                      </a:r>
                      <a:endParaRPr lang="en-IN" sz="1200" b="0" dirty="0">
                        <a:latin typeface="Arial" panose="020B0604020202020204" pitchFamily="34" charset="0"/>
                        <a:cs typeface="Arial" panose="020B0604020202020204" pitchFamily="34" charset="0"/>
                      </a:endParaRPr>
                    </a:p>
                  </a:txBody>
                  <a:tcPr/>
                </a:tc>
                <a:tc>
                  <a:txBody>
                    <a:bodyPr/>
                    <a:lstStyle/>
                    <a:p>
                      <a:pPr marL="0" indent="0">
                        <a:buFont typeface="Arial" panose="020B0604020202020204" pitchFamily="34" charset="0"/>
                        <a:buNone/>
                      </a:pPr>
                      <a:r>
                        <a:rPr lang="en-US" sz="1200" dirty="0">
                          <a:latin typeface="Arial" panose="020B0604020202020204" pitchFamily="34" charset="0"/>
                          <a:cs typeface="Arial" panose="020B0604020202020204" pitchFamily="34" charset="0"/>
                        </a:rPr>
                        <a:t>A 5G NSA network using Open Air Interface and USRP B210 achieved 12 ms latency, 125 Mbps DL, and 7 Mbps UL. It provides a low-cost platform for 5G research and aligns with 3GPP standards.</a:t>
                      </a:r>
                      <a:endParaRPr lang="en-IN" sz="1200" dirty="0">
                        <a:latin typeface="Arial" panose="020B0604020202020204" pitchFamily="34" charset="0"/>
                        <a:cs typeface="Arial" panose="020B0604020202020204" pitchFamily="34" charset="0"/>
                      </a:endParaRPr>
                    </a:p>
                  </a:txBody>
                  <a:tcPr/>
                </a:tc>
                <a:tc>
                  <a:txBody>
                    <a:bodyPr/>
                    <a:lstStyle/>
                    <a:p>
                      <a:pPr marL="0" indent="0">
                        <a:buFontTx/>
                        <a:buNone/>
                      </a:pPr>
                      <a:r>
                        <a:rPr lang="en-IN" sz="1200" dirty="0"/>
                        <a:t>The 5G NSA setup with USRP B210 supports 2.68 GHz (B7) and 3.619 GHz (N78) bands, achieving 125 Mbps DL and 7 Mbps UL with ~12 </a:t>
                      </a:r>
                      <a:r>
                        <a:rPr lang="en-IN" sz="1200" dirty="0" err="1"/>
                        <a:t>ms</a:t>
                      </a:r>
                      <a:r>
                        <a:rPr lang="en-IN" sz="1200" dirty="0"/>
                        <a:t> latency. Ideal for academic 5G experiments.</a:t>
                      </a:r>
                      <a:endParaRPr lang="en-IN"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724940556"/>
                  </a:ext>
                </a:extLst>
              </a:tr>
              <a:tr h="712817">
                <a:tc>
                  <a:txBody>
                    <a:bodyPr/>
                    <a:lstStyle/>
                    <a:p>
                      <a:pPr algn="ctr"/>
                      <a:r>
                        <a:rPr lang="en-IN" dirty="0">
                          <a:latin typeface="Arial" panose="020B0604020202020204" pitchFamily="34" charset="0"/>
                          <a:cs typeface="Arial" panose="020B0604020202020204" pitchFamily="34" charset="0"/>
                        </a:rPr>
                        <a:t>4.</a:t>
                      </a:r>
                    </a:p>
                  </a:txBody>
                  <a:tcPr anchor="ctr"/>
                </a:tc>
                <a:tc>
                  <a:txBody>
                    <a:bodyPr/>
                    <a:lstStyle/>
                    <a:p>
                      <a:pPr algn="l"/>
                      <a:r>
                        <a:rPr lang="en-US" sz="1200" dirty="0">
                          <a:latin typeface="+mj-lt"/>
                          <a:ea typeface="Verdana" panose="020B0604030504040204" pitchFamily="34" charset="0"/>
                          <a:cs typeface="Times New Roman" panose="02020603050405020304" pitchFamily="18" charset="0"/>
                        </a:rPr>
                        <a:t>SDR 5G NSA Mobile Network and an IMS Core to provide Voice Over IP LTE service</a:t>
                      </a:r>
                      <a:endParaRPr lang="en-IN" sz="1200" b="0" dirty="0">
                        <a:latin typeface="+mj-lt"/>
                        <a:cs typeface="Arial" panose="020B0604020202020204" pitchFamily="34" charset="0"/>
                      </a:endParaRPr>
                    </a:p>
                  </a:txBody>
                  <a:tcPr/>
                </a:tc>
                <a:tc>
                  <a:txBody>
                    <a:bodyPr/>
                    <a:lstStyle/>
                    <a:p>
                      <a:pPr marL="0" indent="0">
                        <a:buFont typeface="Arial" panose="020B0604020202020204" pitchFamily="34" charset="0"/>
                        <a:buNone/>
                      </a:pPr>
                      <a:r>
                        <a:rPr lang="en-US" sz="1200" dirty="0"/>
                        <a:t>The document details integrating a 5G NSA network with IMS for VoLTE, covering architecture, configurations, and performance, focusing on latency, call setup, and voice quality.</a:t>
                      </a:r>
                      <a:endParaRPr lang="en-IN" sz="1200" dirty="0">
                        <a:latin typeface="Arial" panose="020B0604020202020204" pitchFamily="34" charset="0"/>
                        <a:cs typeface="Arial" panose="020B0604020202020204" pitchFamily="34" charset="0"/>
                      </a:endParaRPr>
                    </a:p>
                  </a:txBody>
                  <a:tcPr/>
                </a:tc>
                <a:tc>
                  <a:txBody>
                    <a:bodyPr/>
                    <a:lstStyle/>
                    <a:p>
                      <a:pPr marL="0" indent="0">
                        <a:buFontTx/>
                        <a:buNone/>
                      </a:pPr>
                      <a:r>
                        <a:rPr lang="en-US" sz="1200" dirty="0"/>
                        <a:t>Key specs include multi-band support, SIP/RTP, SDR compatibility, QoS features, &lt;2s call setup, &lt;20ms latency, and 99.99% reliability. Applications span enterprise telephony to emergency systems, compliant with 3GPP Release 15 and IP65.</a:t>
                      </a:r>
                      <a:endParaRPr lang="en-IN"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7835488"/>
                  </a:ext>
                </a:extLst>
              </a:tr>
            </a:tbl>
          </a:graphicData>
        </a:graphic>
      </p:graphicFrame>
    </p:spTree>
    <p:extLst>
      <p:ext uri="{BB962C8B-B14F-4D97-AF65-F5344CB8AC3E}">
        <p14:creationId xmlns:p14="http://schemas.microsoft.com/office/powerpoint/2010/main" val="3213738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lide Number Placeholder 2">
            <a:extLst>
              <a:ext uri="{FF2B5EF4-FFF2-40B4-BE49-F238E27FC236}">
                <a16:creationId xmlns:a16="http://schemas.microsoft.com/office/drawing/2014/main" id="{9C068C7C-75C2-9205-5DB3-1B81A2869EF8}"/>
              </a:ext>
            </a:extLst>
          </p:cNvPr>
          <p:cNvSpPr txBox="1">
            <a:spLocks/>
          </p:cNvSpPr>
          <p:nvPr/>
        </p:nvSpPr>
        <p:spPr>
          <a:xfrm>
            <a:off x="9448799" y="649287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US" smtClean="0"/>
              <a:pPr algn="r"/>
              <a:t>8</a:t>
            </a:fld>
            <a:endParaRPr lang="en-US" dirty="0"/>
          </a:p>
        </p:txBody>
      </p:sp>
      <p:sp>
        <p:nvSpPr>
          <p:cNvPr id="253" name="Google Shape;125;p3">
            <a:extLst>
              <a:ext uri="{FF2B5EF4-FFF2-40B4-BE49-F238E27FC236}">
                <a16:creationId xmlns:a16="http://schemas.microsoft.com/office/drawing/2014/main" id="{5AEA3228-D1BB-11E9-288D-681549C20DB4}"/>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Analysis - SWOT</a:t>
            </a:r>
            <a:endParaRPr dirty="0"/>
          </a:p>
        </p:txBody>
      </p:sp>
      <p:grpSp>
        <p:nvGrpSpPr>
          <p:cNvPr id="254" name="Google Shape;488;p10">
            <a:extLst>
              <a:ext uri="{FF2B5EF4-FFF2-40B4-BE49-F238E27FC236}">
                <a16:creationId xmlns:a16="http://schemas.microsoft.com/office/drawing/2014/main" id="{E349AA9E-AFF2-96EA-BB3B-001E15D1E07D}"/>
              </a:ext>
            </a:extLst>
          </p:cNvPr>
          <p:cNvGrpSpPr/>
          <p:nvPr/>
        </p:nvGrpSpPr>
        <p:grpSpPr>
          <a:xfrm>
            <a:off x="213106" y="1087852"/>
            <a:ext cx="6735756" cy="3029576"/>
            <a:chOff x="928691" y="421011"/>
            <a:chExt cx="2812894" cy="2272239"/>
          </a:xfrm>
        </p:grpSpPr>
        <p:sp>
          <p:nvSpPr>
            <p:cNvPr id="255" name="Google Shape;489;p10">
              <a:extLst>
                <a:ext uri="{FF2B5EF4-FFF2-40B4-BE49-F238E27FC236}">
                  <a16:creationId xmlns:a16="http://schemas.microsoft.com/office/drawing/2014/main" id="{14970755-1717-99C6-777D-7D8635468B63}"/>
                </a:ext>
              </a:extLst>
            </p:cNvPr>
            <p:cNvSpPr/>
            <p:nvPr/>
          </p:nvSpPr>
          <p:spPr>
            <a:xfrm>
              <a:off x="2842986" y="1102623"/>
              <a:ext cx="898599" cy="431632"/>
            </a:xfrm>
            <a:custGeom>
              <a:avLst/>
              <a:gdLst/>
              <a:ahLst/>
              <a:cxnLst/>
              <a:rect l="l" t="t" r="r" b="b"/>
              <a:pathLst>
                <a:path w="52055" h="25004" fill="none" extrusionOk="0">
                  <a:moveTo>
                    <a:pt x="52055" y="25004"/>
                  </a:moveTo>
                  <a:lnTo>
                    <a:pt x="27052" y="1"/>
                  </a:lnTo>
                  <a:lnTo>
                    <a:pt x="1" y="1"/>
                  </a:lnTo>
                </a:path>
              </a:pathLst>
            </a:custGeom>
            <a:noFill/>
            <a:ln w="11025" cap="flat" cmpd="sng">
              <a:solidFill>
                <a:schemeClr val="accent6"/>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256" name="Google Shape;490;p10">
              <a:extLst>
                <a:ext uri="{FF2B5EF4-FFF2-40B4-BE49-F238E27FC236}">
                  <a16:creationId xmlns:a16="http://schemas.microsoft.com/office/drawing/2014/main" id="{5757007D-2ED2-159A-FB76-B552B509ABD3}"/>
                </a:ext>
              </a:extLst>
            </p:cNvPr>
            <p:cNvGrpSpPr/>
            <p:nvPr/>
          </p:nvGrpSpPr>
          <p:grpSpPr>
            <a:xfrm>
              <a:off x="928691" y="421011"/>
              <a:ext cx="1901510" cy="2272239"/>
              <a:chOff x="928691" y="421011"/>
              <a:chExt cx="1901510" cy="2272239"/>
            </a:xfrm>
          </p:grpSpPr>
          <p:sp>
            <p:nvSpPr>
              <p:cNvPr id="257" name="Google Shape;491;p10">
                <a:extLst>
                  <a:ext uri="{FF2B5EF4-FFF2-40B4-BE49-F238E27FC236}">
                    <a16:creationId xmlns:a16="http://schemas.microsoft.com/office/drawing/2014/main" id="{9C57E6DA-61FE-F186-D4AB-29720D71A525}"/>
                  </a:ext>
                </a:extLst>
              </p:cNvPr>
              <p:cNvSpPr txBox="1"/>
              <p:nvPr/>
            </p:nvSpPr>
            <p:spPr>
              <a:xfrm>
                <a:off x="945601" y="1279050"/>
                <a:ext cx="1884600" cy="1414200"/>
              </a:xfrm>
              <a:prstGeom prst="rect">
                <a:avLst/>
              </a:prstGeom>
              <a:noFill/>
              <a:ln>
                <a:noFill/>
              </a:ln>
            </p:spPr>
            <p:txBody>
              <a:bodyPr spcFirstLastPara="1" wrap="square" lIns="121900" tIns="121900" rIns="121900" bIns="121900" anchor="ctr" anchorCtr="0">
                <a:noAutofit/>
              </a:bodyPr>
              <a:lstStyle/>
              <a:p>
                <a:pPr marL="0" marR="0" lvl="0" indent="0" algn="just" rtl="0">
                  <a:spcBef>
                    <a:spcPts val="0"/>
                  </a:spcBef>
                  <a:spcAft>
                    <a:spcPts val="0"/>
                  </a:spcAft>
                  <a:buNone/>
                </a:pPr>
                <a:r>
                  <a:rPr lang="en-US" sz="1600" dirty="0">
                    <a:solidFill>
                      <a:srgbClr val="434343"/>
                    </a:solidFill>
                    <a:latin typeface="Roboto"/>
                    <a:ea typeface="Roboto"/>
                    <a:cs typeface="Roboto"/>
                    <a:sym typeface="Roboto"/>
                  </a:rPr>
                  <a:t>S1. High-speed, low-latency</a:t>
                </a:r>
              </a:p>
              <a:p>
                <a:pPr marL="0" marR="0" lvl="0" indent="0" rtl="0">
                  <a:spcBef>
                    <a:spcPts val="0"/>
                  </a:spcBef>
                  <a:spcAft>
                    <a:spcPts val="0"/>
                  </a:spcAft>
                  <a:buNone/>
                </a:pPr>
                <a:r>
                  <a:rPr lang="en-US" sz="1600" dirty="0">
                    <a:solidFill>
                      <a:srgbClr val="434343"/>
                    </a:solidFill>
                    <a:latin typeface="Roboto"/>
                    <a:ea typeface="Roboto"/>
                    <a:cs typeface="Roboto"/>
                    <a:sym typeface="Roboto"/>
                  </a:rPr>
                  <a:t>S2. Enhanced capacity</a:t>
                </a:r>
              </a:p>
              <a:p>
                <a:pPr marL="0" marR="0" lvl="0" indent="0" algn="just" rtl="0">
                  <a:spcBef>
                    <a:spcPts val="0"/>
                  </a:spcBef>
                  <a:spcAft>
                    <a:spcPts val="0"/>
                  </a:spcAft>
                  <a:buNone/>
                </a:pPr>
                <a:r>
                  <a:rPr lang="en-US" sz="1600" dirty="0">
                    <a:solidFill>
                      <a:srgbClr val="434343"/>
                    </a:solidFill>
                    <a:latin typeface="Roboto"/>
                    <a:ea typeface="Roboto"/>
                    <a:cs typeface="Roboto"/>
                    <a:sym typeface="Roboto"/>
                  </a:rPr>
                  <a:t>S3. Secure communication</a:t>
                </a:r>
              </a:p>
              <a:p>
                <a:pPr marL="0" marR="0" lvl="0" indent="0" algn="just" rtl="0">
                  <a:spcBef>
                    <a:spcPts val="0"/>
                  </a:spcBef>
                  <a:spcAft>
                    <a:spcPts val="0"/>
                  </a:spcAft>
                  <a:buNone/>
                </a:pPr>
                <a:r>
                  <a:rPr lang="en-US" sz="1600" dirty="0">
                    <a:solidFill>
                      <a:srgbClr val="434343"/>
                    </a:solidFill>
                    <a:latin typeface="Roboto"/>
                    <a:ea typeface="Roboto"/>
                    <a:cs typeface="Roboto"/>
                    <a:sym typeface="Roboto"/>
                  </a:rPr>
                  <a:t>S4. Network slicing</a:t>
                </a:r>
              </a:p>
              <a:p>
                <a:pPr marL="0" marR="0" lvl="0" indent="0" algn="just" rtl="0">
                  <a:spcBef>
                    <a:spcPts val="0"/>
                  </a:spcBef>
                  <a:spcAft>
                    <a:spcPts val="0"/>
                  </a:spcAft>
                  <a:buNone/>
                </a:pPr>
                <a:endParaRPr sz="1600" dirty="0">
                  <a:solidFill>
                    <a:srgbClr val="434343"/>
                  </a:solidFill>
                  <a:latin typeface="Roboto"/>
                  <a:ea typeface="Roboto"/>
                  <a:cs typeface="Roboto"/>
                  <a:sym typeface="Roboto"/>
                </a:endParaRPr>
              </a:p>
            </p:txBody>
          </p:sp>
          <p:sp>
            <p:nvSpPr>
              <p:cNvPr id="258" name="Google Shape;492;p10">
                <a:extLst>
                  <a:ext uri="{FF2B5EF4-FFF2-40B4-BE49-F238E27FC236}">
                    <a16:creationId xmlns:a16="http://schemas.microsoft.com/office/drawing/2014/main" id="{8CCAAD7C-093A-E846-322E-9F3FFC6DBD7D}"/>
                  </a:ext>
                </a:extLst>
              </p:cNvPr>
              <p:cNvSpPr txBox="1"/>
              <p:nvPr/>
            </p:nvSpPr>
            <p:spPr>
              <a:xfrm>
                <a:off x="928691" y="421011"/>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267" b="1">
                    <a:solidFill>
                      <a:schemeClr val="accent6"/>
                    </a:solidFill>
                    <a:latin typeface="Fira Sans Extra Condensed Medium"/>
                    <a:ea typeface="Fira Sans Extra Condensed Medium"/>
                    <a:cs typeface="Fira Sans Extra Condensed Medium"/>
                    <a:sym typeface="Fira Sans Extra Condensed Medium"/>
                  </a:rPr>
                  <a:t>Strengths</a:t>
                </a:r>
                <a:endParaRPr sz="2267" b="1">
                  <a:solidFill>
                    <a:schemeClr val="accent6"/>
                  </a:solidFill>
                  <a:latin typeface="Fira Sans Extra Condensed Medium"/>
                  <a:ea typeface="Fira Sans Extra Condensed Medium"/>
                  <a:cs typeface="Fira Sans Extra Condensed Medium"/>
                  <a:sym typeface="Fira Sans Extra Condensed Medium"/>
                </a:endParaRPr>
              </a:p>
            </p:txBody>
          </p:sp>
        </p:grpSp>
      </p:grpSp>
      <p:grpSp>
        <p:nvGrpSpPr>
          <p:cNvPr id="259" name="Google Shape;483;p10">
            <a:extLst>
              <a:ext uri="{FF2B5EF4-FFF2-40B4-BE49-F238E27FC236}">
                <a16:creationId xmlns:a16="http://schemas.microsoft.com/office/drawing/2014/main" id="{2EE41F95-33C8-A018-D08F-294CEB9AC1E4}"/>
              </a:ext>
            </a:extLst>
          </p:cNvPr>
          <p:cNvGrpSpPr/>
          <p:nvPr/>
        </p:nvGrpSpPr>
        <p:grpSpPr>
          <a:xfrm>
            <a:off x="6918064" y="990976"/>
            <a:ext cx="5273936" cy="2767972"/>
            <a:chOff x="5188548" y="1062506"/>
            <a:chExt cx="3955451" cy="1459517"/>
          </a:xfrm>
        </p:grpSpPr>
        <p:sp>
          <p:nvSpPr>
            <p:cNvPr id="260" name="Google Shape;484;p10">
              <a:extLst>
                <a:ext uri="{FF2B5EF4-FFF2-40B4-BE49-F238E27FC236}">
                  <a16:creationId xmlns:a16="http://schemas.microsoft.com/office/drawing/2014/main" id="{C65CDBE5-A798-B280-50B6-BB4F9F3BF9CA}"/>
                </a:ext>
              </a:extLst>
            </p:cNvPr>
            <p:cNvSpPr/>
            <p:nvPr/>
          </p:nvSpPr>
          <p:spPr>
            <a:xfrm>
              <a:off x="5188548" y="1644028"/>
              <a:ext cx="898599" cy="431632"/>
            </a:xfrm>
            <a:custGeom>
              <a:avLst/>
              <a:gdLst/>
              <a:ahLst/>
              <a:cxnLst/>
              <a:rect l="l" t="t" r="r" b="b"/>
              <a:pathLst>
                <a:path w="52055" h="25004" fill="none" extrusionOk="0">
                  <a:moveTo>
                    <a:pt x="0" y="25004"/>
                  </a:moveTo>
                  <a:lnTo>
                    <a:pt x="25003" y="1"/>
                  </a:lnTo>
                  <a:lnTo>
                    <a:pt x="52054" y="1"/>
                  </a:lnTo>
                </a:path>
              </a:pathLst>
            </a:custGeom>
            <a:noFill/>
            <a:ln w="11025" cap="flat" cmpd="sng">
              <a:solidFill>
                <a:schemeClr val="accent1"/>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261" name="Google Shape;485;p10">
              <a:extLst>
                <a:ext uri="{FF2B5EF4-FFF2-40B4-BE49-F238E27FC236}">
                  <a16:creationId xmlns:a16="http://schemas.microsoft.com/office/drawing/2014/main" id="{6CEDF5A9-A8EF-BC4C-D9CF-0CB177BBB6BC}"/>
                </a:ext>
              </a:extLst>
            </p:cNvPr>
            <p:cNvGrpSpPr/>
            <p:nvPr/>
          </p:nvGrpSpPr>
          <p:grpSpPr>
            <a:xfrm>
              <a:off x="6267501" y="1062506"/>
              <a:ext cx="2876498" cy="1459517"/>
              <a:chOff x="6267501" y="1062506"/>
              <a:chExt cx="2876498" cy="1459517"/>
            </a:xfrm>
          </p:grpSpPr>
          <p:sp>
            <p:nvSpPr>
              <p:cNvPr id="262" name="Google Shape;486;p10">
                <a:extLst>
                  <a:ext uri="{FF2B5EF4-FFF2-40B4-BE49-F238E27FC236}">
                    <a16:creationId xmlns:a16="http://schemas.microsoft.com/office/drawing/2014/main" id="{EA4763F1-D6FC-86DB-F991-AFF2B552C26E}"/>
                  </a:ext>
                </a:extLst>
              </p:cNvPr>
              <p:cNvSpPr txBox="1"/>
              <p:nvPr/>
            </p:nvSpPr>
            <p:spPr>
              <a:xfrm>
                <a:off x="6551742" y="1062506"/>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267" b="1">
                    <a:solidFill>
                      <a:schemeClr val="accent1"/>
                    </a:solidFill>
                    <a:latin typeface="Fira Sans Extra Condensed Medium"/>
                    <a:ea typeface="Fira Sans Extra Condensed Medium"/>
                    <a:cs typeface="Fira Sans Extra Condensed Medium"/>
                    <a:sym typeface="Fira Sans Extra Condensed Medium"/>
                  </a:rPr>
                  <a:t>Weaknesses</a:t>
                </a:r>
                <a:endParaRPr sz="2267" b="1">
                  <a:solidFill>
                    <a:schemeClr val="accent1"/>
                  </a:solidFill>
                  <a:latin typeface="Fira Sans Extra Condensed Medium"/>
                  <a:ea typeface="Fira Sans Extra Condensed Medium"/>
                  <a:cs typeface="Fira Sans Extra Condensed Medium"/>
                  <a:sym typeface="Fira Sans Extra Condensed Medium"/>
                </a:endParaRPr>
              </a:p>
            </p:txBody>
          </p:sp>
          <p:sp>
            <p:nvSpPr>
              <p:cNvPr id="263" name="Google Shape;487;p10">
                <a:extLst>
                  <a:ext uri="{FF2B5EF4-FFF2-40B4-BE49-F238E27FC236}">
                    <a16:creationId xmlns:a16="http://schemas.microsoft.com/office/drawing/2014/main" id="{62D9BD72-FB18-80B9-7525-6309ECFB7FE8}"/>
                  </a:ext>
                </a:extLst>
              </p:cNvPr>
              <p:cNvSpPr txBox="1"/>
              <p:nvPr/>
            </p:nvSpPr>
            <p:spPr>
              <a:xfrm>
                <a:off x="6267501" y="1411722"/>
                <a:ext cx="2876498" cy="1110301"/>
              </a:xfrm>
              <a:prstGeom prst="rect">
                <a:avLst/>
              </a:prstGeom>
              <a:noFill/>
              <a:ln>
                <a:noFill/>
              </a:ln>
            </p:spPr>
            <p:txBody>
              <a:bodyPr spcFirstLastPara="1" wrap="square" lIns="121900" tIns="121900" rIns="121900" bIns="121900" anchor="ctr" anchorCtr="0">
                <a:noAutofit/>
              </a:bodyPr>
              <a:lstStyle/>
              <a:p>
                <a:r>
                  <a:rPr lang="en-US" sz="1600" dirty="0">
                    <a:solidFill>
                      <a:srgbClr val="434343"/>
                    </a:solidFill>
                    <a:latin typeface="Roboto"/>
                    <a:ea typeface="Roboto"/>
                    <a:cs typeface="Roboto"/>
                    <a:sym typeface="Roboto"/>
                  </a:rPr>
                  <a:t>W1. High deployment cost </a:t>
                </a:r>
              </a:p>
              <a:p>
                <a:r>
                  <a:rPr lang="en-US" sz="1600" dirty="0">
                    <a:solidFill>
                      <a:srgbClr val="434343"/>
                    </a:solidFill>
                    <a:latin typeface="Roboto"/>
                    <a:ea typeface="Roboto"/>
                    <a:cs typeface="Roboto"/>
                    <a:sym typeface="Roboto"/>
                  </a:rPr>
                  <a:t>W2. Complex setup </a:t>
                </a:r>
              </a:p>
              <a:p>
                <a:r>
                  <a:rPr lang="en-US" sz="1600" dirty="0">
                    <a:solidFill>
                      <a:srgbClr val="434343"/>
                    </a:solidFill>
                    <a:latin typeface="Roboto"/>
                    <a:ea typeface="Roboto"/>
                    <a:cs typeface="Roboto"/>
                    <a:sym typeface="Roboto"/>
                  </a:rPr>
                  <a:t>W3. Limited range </a:t>
                </a:r>
              </a:p>
              <a:p>
                <a:r>
                  <a:rPr lang="en-US" sz="1600" dirty="0">
                    <a:solidFill>
                      <a:srgbClr val="434343"/>
                    </a:solidFill>
                    <a:latin typeface="Roboto"/>
                    <a:ea typeface="Roboto"/>
                    <a:cs typeface="Roboto"/>
                    <a:sym typeface="Roboto"/>
                  </a:rPr>
                  <a:t>W4. Regulatory hurdles</a:t>
                </a:r>
              </a:p>
            </p:txBody>
          </p:sp>
        </p:grpSp>
      </p:grpSp>
      <p:grpSp>
        <p:nvGrpSpPr>
          <p:cNvPr id="264" name="Google Shape;493;p10">
            <a:extLst>
              <a:ext uri="{FF2B5EF4-FFF2-40B4-BE49-F238E27FC236}">
                <a16:creationId xmlns:a16="http://schemas.microsoft.com/office/drawing/2014/main" id="{0D22D5FD-96A4-2485-6A54-5987C7E2CBEC}"/>
              </a:ext>
            </a:extLst>
          </p:cNvPr>
          <p:cNvGrpSpPr/>
          <p:nvPr/>
        </p:nvGrpSpPr>
        <p:grpSpPr>
          <a:xfrm>
            <a:off x="7146966" y="3874141"/>
            <a:ext cx="4696162" cy="1888854"/>
            <a:chOff x="5188548" y="2952300"/>
            <a:chExt cx="3565802" cy="1416675"/>
          </a:xfrm>
        </p:grpSpPr>
        <p:sp>
          <p:nvSpPr>
            <p:cNvPr id="265" name="Google Shape;494;p10">
              <a:extLst>
                <a:ext uri="{FF2B5EF4-FFF2-40B4-BE49-F238E27FC236}">
                  <a16:creationId xmlns:a16="http://schemas.microsoft.com/office/drawing/2014/main" id="{1B6D8976-20DF-9679-6F56-C45AA019F891}"/>
                </a:ext>
              </a:extLst>
            </p:cNvPr>
            <p:cNvSpPr/>
            <p:nvPr/>
          </p:nvSpPr>
          <p:spPr>
            <a:xfrm>
              <a:off x="5188548" y="3381901"/>
              <a:ext cx="898599" cy="431632"/>
            </a:xfrm>
            <a:custGeom>
              <a:avLst/>
              <a:gdLst/>
              <a:ahLst/>
              <a:cxnLst/>
              <a:rect l="l" t="t" r="r" b="b"/>
              <a:pathLst>
                <a:path w="52055" h="25004" fill="none" extrusionOk="0">
                  <a:moveTo>
                    <a:pt x="0" y="1"/>
                  </a:moveTo>
                  <a:lnTo>
                    <a:pt x="25003" y="25004"/>
                  </a:lnTo>
                  <a:lnTo>
                    <a:pt x="52054" y="25004"/>
                  </a:lnTo>
                </a:path>
              </a:pathLst>
            </a:custGeom>
            <a:noFill/>
            <a:ln w="11025" cap="flat" cmpd="sng">
              <a:solidFill>
                <a:schemeClr val="accent5"/>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266" name="Google Shape;495;p10">
              <a:extLst>
                <a:ext uri="{FF2B5EF4-FFF2-40B4-BE49-F238E27FC236}">
                  <a16:creationId xmlns:a16="http://schemas.microsoft.com/office/drawing/2014/main" id="{011E6AC4-DCA1-14EB-DD06-6D2D6FE7E126}"/>
                </a:ext>
              </a:extLst>
            </p:cNvPr>
            <p:cNvGrpSpPr/>
            <p:nvPr/>
          </p:nvGrpSpPr>
          <p:grpSpPr>
            <a:xfrm>
              <a:off x="6235850" y="2952300"/>
              <a:ext cx="2518500" cy="1416675"/>
              <a:chOff x="6235850" y="2952300"/>
              <a:chExt cx="2518500" cy="1416675"/>
            </a:xfrm>
          </p:grpSpPr>
          <p:sp>
            <p:nvSpPr>
              <p:cNvPr id="267" name="Google Shape;496;p10">
                <a:extLst>
                  <a:ext uri="{FF2B5EF4-FFF2-40B4-BE49-F238E27FC236}">
                    <a16:creationId xmlns:a16="http://schemas.microsoft.com/office/drawing/2014/main" id="{700921E7-9F28-4D30-252D-9A9650777C8D}"/>
                  </a:ext>
                </a:extLst>
              </p:cNvPr>
              <p:cNvSpPr txBox="1"/>
              <p:nvPr/>
            </p:nvSpPr>
            <p:spPr>
              <a:xfrm>
                <a:off x="6524669" y="2952300"/>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267" b="1">
                    <a:solidFill>
                      <a:schemeClr val="accent5"/>
                    </a:solidFill>
                    <a:latin typeface="Fira Sans Extra Condensed Medium"/>
                    <a:ea typeface="Fira Sans Extra Condensed Medium"/>
                    <a:cs typeface="Fira Sans Extra Condensed Medium"/>
                    <a:sym typeface="Fira Sans Extra Condensed Medium"/>
                  </a:rPr>
                  <a:t>Threats</a:t>
                </a:r>
                <a:endParaRPr sz="2267" b="1">
                  <a:solidFill>
                    <a:schemeClr val="accent5"/>
                  </a:solidFill>
                  <a:latin typeface="Fira Sans Extra Condensed Medium"/>
                  <a:ea typeface="Fira Sans Extra Condensed Medium"/>
                  <a:cs typeface="Fira Sans Extra Condensed Medium"/>
                  <a:sym typeface="Fira Sans Extra Condensed Medium"/>
                </a:endParaRPr>
              </a:p>
            </p:txBody>
          </p:sp>
          <p:sp>
            <p:nvSpPr>
              <p:cNvPr id="268" name="Google Shape;497;p10">
                <a:extLst>
                  <a:ext uri="{FF2B5EF4-FFF2-40B4-BE49-F238E27FC236}">
                    <a16:creationId xmlns:a16="http://schemas.microsoft.com/office/drawing/2014/main" id="{93785CF8-8E5A-058B-08FC-DBB16623F0CA}"/>
                  </a:ext>
                </a:extLst>
              </p:cNvPr>
              <p:cNvSpPr txBox="1"/>
              <p:nvPr/>
            </p:nvSpPr>
            <p:spPr>
              <a:xfrm>
                <a:off x="6235850" y="3343275"/>
                <a:ext cx="2518500" cy="1025700"/>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r>
                  <a:rPr lang="en-US" sz="1600" dirty="0">
                    <a:solidFill>
                      <a:srgbClr val="434343"/>
                    </a:solidFill>
                    <a:latin typeface="Roboto"/>
                    <a:ea typeface="Roboto"/>
                    <a:cs typeface="Roboto"/>
                    <a:sym typeface="Roboto"/>
                  </a:rPr>
                  <a:t>T1. Rapid technological changes</a:t>
                </a:r>
                <a:endParaRPr sz="1600" dirty="0">
                  <a:solidFill>
                    <a:srgbClr val="434343"/>
                  </a:solidFill>
                  <a:latin typeface="Roboto"/>
                  <a:ea typeface="Roboto"/>
                  <a:cs typeface="Roboto"/>
                  <a:sym typeface="Roboto"/>
                </a:endParaRPr>
              </a:p>
              <a:p>
                <a:pPr marL="0" marR="0" lvl="0" indent="0" algn="l" rtl="0">
                  <a:spcBef>
                    <a:spcPts val="0"/>
                  </a:spcBef>
                  <a:spcAft>
                    <a:spcPts val="0"/>
                  </a:spcAft>
                  <a:buNone/>
                </a:pPr>
                <a:r>
                  <a:rPr lang="en-US" sz="1600" dirty="0">
                    <a:solidFill>
                      <a:srgbClr val="434343"/>
                    </a:solidFill>
                    <a:latin typeface="Roboto"/>
                    <a:ea typeface="Roboto"/>
                    <a:cs typeface="Roboto"/>
                    <a:sym typeface="Roboto"/>
                  </a:rPr>
                  <a:t>T2. Security concerns</a:t>
                </a:r>
              </a:p>
              <a:p>
                <a:r>
                  <a:rPr lang="en-US" sz="1600" dirty="0">
                    <a:solidFill>
                      <a:srgbClr val="434343"/>
                    </a:solidFill>
                    <a:latin typeface="Roboto"/>
                    <a:ea typeface="Roboto"/>
                    <a:cs typeface="Roboto"/>
                    <a:sym typeface="Roboto"/>
                  </a:rPr>
                  <a:t>T3. Competitive pressure</a:t>
                </a:r>
              </a:p>
              <a:p>
                <a:r>
                  <a:rPr lang="en-US" sz="1600" dirty="0">
                    <a:solidFill>
                      <a:srgbClr val="434343"/>
                    </a:solidFill>
                    <a:latin typeface="Roboto"/>
                    <a:ea typeface="Roboto"/>
                    <a:cs typeface="Roboto"/>
                    <a:sym typeface="Roboto"/>
                  </a:rPr>
                  <a:t>T4. Privacy concerns</a:t>
                </a:r>
              </a:p>
              <a:p>
                <a:pPr marL="0" marR="0" lvl="0" indent="0" algn="l" rtl="0">
                  <a:spcBef>
                    <a:spcPts val="0"/>
                  </a:spcBef>
                  <a:spcAft>
                    <a:spcPts val="0"/>
                  </a:spcAft>
                  <a:buNone/>
                </a:pPr>
                <a:endParaRPr sz="1600" dirty="0">
                  <a:solidFill>
                    <a:srgbClr val="434343"/>
                  </a:solidFill>
                  <a:latin typeface="Roboto"/>
                  <a:ea typeface="Roboto"/>
                  <a:cs typeface="Roboto"/>
                  <a:sym typeface="Roboto"/>
                </a:endParaRPr>
              </a:p>
              <a:p>
                <a:pPr marL="0" marR="0" lvl="0" indent="0" algn="l" rtl="0">
                  <a:spcBef>
                    <a:spcPts val="0"/>
                  </a:spcBef>
                  <a:spcAft>
                    <a:spcPts val="0"/>
                  </a:spcAft>
                  <a:buNone/>
                </a:pPr>
                <a:endParaRPr sz="1600" dirty="0">
                  <a:solidFill>
                    <a:srgbClr val="434343"/>
                  </a:solidFill>
                  <a:latin typeface="Roboto"/>
                  <a:ea typeface="Roboto"/>
                  <a:cs typeface="Roboto"/>
                  <a:sym typeface="Roboto"/>
                </a:endParaRPr>
              </a:p>
            </p:txBody>
          </p:sp>
        </p:grpSp>
      </p:grpSp>
      <p:grpSp>
        <p:nvGrpSpPr>
          <p:cNvPr id="269" name="Google Shape;498;p10">
            <a:extLst>
              <a:ext uri="{FF2B5EF4-FFF2-40B4-BE49-F238E27FC236}">
                <a16:creationId xmlns:a16="http://schemas.microsoft.com/office/drawing/2014/main" id="{71151A05-8981-6F07-D16C-38AF0961D947}"/>
              </a:ext>
            </a:extLst>
          </p:cNvPr>
          <p:cNvGrpSpPr/>
          <p:nvPr/>
        </p:nvGrpSpPr>
        <p:grpSpPr>
          <a:xfrm>
            <a:off x="253599" y="4498051"/>
            <a:ext cx="6091615" cy="1725939"/>
            <a:chOff x="923132" y="3168878"/>
            <a:chExt cx="4568825" cy="1294486"/>
          </a:xfrm>
        </p:grpSpPr>
        <p:sp>
          <p:nvSpPr>
            <p:cNvPr id="270" name="Google Shape;499;p10">
              <a:extLst>
                <a:ext uri="{FF2B5EF4-FFF2-40B4-BE49-F238E27FC236}">
                  <a16:creationId xmlns:a16="http://schemas.microsoft.com/office/drawing/2014/main" id="{4279CD8A-E8C3-7A54-1DE1-168F8C5B4077}"/>
                </a:ext>
              </a:extLst>
            </p:cNvPr>
            <p:cNvSpPr/>
            <p:nvPr/>
          </p:nvSpPr>
          <p:spPr>
            <a:xfrm>
              <a:off x="4593358" y="3752480"/>
              <a:ext cx="898599" cy="431632"/>
            </a:xfrm>
            <a:custGeom>
              <a:avLst/>
              <a:gdLst/>
              <a:ahLst/>
              <a:cxnLst/>
              <a:rect l="l" t="t" r="r" b="b"/>
              <a:pathLst>
                <a:path w="52055" h="25004" fill="none" extrusionOk="0">
                  <a:moveTo>
                    <a:pt x="52055" y="1"/>
                  </a:moveTo>
                  <a:lnTo>
                    <a:pt x="27052" y="25004"/>
                  </a:lnTo>
                  <a:lnTo>
                    <a:pt x="1" y="25004"/>
                  </a:lnTo>
                </a:path>
              </a:pathLst>
            </a:custGeom>
            <a:noFill/>
            <a:ln w="11025" cap="flat" cmpd="sng">
              <a:solidFill>
                <a:srgbClr val="4949E7"/>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271" name="Google Shape;500;p10">
              <a:extLst>
                <a:ext uri="{FF2B5EF4-FFF2-40B4-BE49-F238E27FC236}">
                  <a16:creationId xmlns:a16="http://schemas.microsoft.com/office/drawing/2014/main" id="{A7AE4BB2-C38F-D4D6-CCCF-EA21C3625B3D}"/>
                </a:ext>
              </a:extLst>
            </p:cNvPr>
            <p:cNvGrpSpPr/>
            <p:nvPr/>
          </p:nvGrpSpPr>
          <p:grpSpPr>
            <a:xfrm>
              <a:off x="923132" y="3168878"/>
              <a:ext cx="3731700" cy="1294486"/>
              <a:chOff x="923132" y="3168878"/>
              <a:chExt cx="3731700" cy="1294486"/>
            </a:xfrm>
          </p:grpSpPr>
          <p:sp>
            <p:nvSpPr>
              <p:cNvPr id="272" name="Google Shape;501;p10">
                <a:extLst>
                  <a:ext uri="{FF2B5EF4-FFF2-40B4-BE49-F238E27FC236}">
                    <a16:creationId xmlns:a16="http://schemas.microsoft.com/office/drawing/2014/main" id="{019CE4C3-1C68-2A92-1F28-5F931F514BCD}"/>
                  </a:ext>
                </a:extLst>
              </p:cNvPr>
              <p:cNvSpPr txBox="1"/>
              <p:nvPr/>
            </p:nvSpPr>
            <p:spPr>
              <a:xfrm>
                <a:off x="1648349" y="3168878"/>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267" b="1">
                    <a:solidFill>
                      <a:schemeClr val="accent4"/>
                    </a:solidFill>
                    <a:latin typeface="Fira Sans Extra Condensed Medium"/>
                    <a:ea typeface="Fira Sans Extra Condensed Medium"/>
                    <a:cs typeface="Fira Sans Extra Condensed Medium"/>
                    <a:sym typeface="Fira Sans Extra Condensed Medium"/>
                  </a:rPr>
                  <a:t>Opportunities</a:t>
                </a:r>
                <a:endParaRPr sz="2267" b="1">
                  <a:solidFill>
                    <a:schemeClr val="accent4"/>
                  </a:solidFill>
                  <a:latin typeface="Fira Sans Extra Condensed Medium"/>
                  <a:ea typeface="Fira Sans Extra Condensed Medium"/>
                  <a:cs typeface="Fira Sans Extra Condensed Medium"/>
                  <a:sym typeface="Fira Sans Extra Condensed Medium"/>
                </a:endParaRPr>
              </a:p>
            </p:txBody>
          </p:sp>
          <p:sp>
            <p:nvSpPr>
              <p:cNvPr id="273" name="Google Shape;502;p10">
                <a:extLst>
                  <a:ext uri="{FF2B5EF4-FFF2-40B4-BE49-F238E27FC236}">
                    <a16:creationId xmlns:a16="http://schemas.microsoft.com/office/drawing/2014/main" id="{8C123A04-96FB-EA9F-1D8E-9288292A432A}"/>
                  </a:ext>
                </a:extLst>
              </p:cNvPr>
              <p:cNvSpPr txBox="1"/>
              <p:nvPr/>
            </p:nvSpPr>
            <p:spPr>
              <a:xfrm>
                <a:off x="923132" y="3437664"/>
                <a:ext cx="3731700" cy="1025700"/>
              </a:xfrm>
              <a:prstGeom prst="rect">
                <a:avLst/>
              </a:prstGeom>
              <a:noFill/>
              <a:ln>
                <a:noFill/>
              </a:ln>
            </p:spPr>
            <p:txBody>
              <a:bodyPr spcFirstLastPara="1" wrap="square" lIns="121900" tIns="121900" rIns="121900" bIns="121900" anchor="ctr" anchorCtr="0">
                <a:noAutofit/>
              </a:bodyPr>
              <a:lstStyle/>
              <a:p>
                <a:pPr marL="0" marR="0" lvl="0" indent="0" algn="just" rtl="0">
                  <a:spcBef>
                    <a:spcPts val="0"/>
                  </a:spcBef>
                  <a:spcAft>
                    <a:spcPts val="0"/>
                  </a:spcAft>
                  <a:buNone/>
                </a:pPr>
                <a:r>
                  <a:rPr lang="en-US" sz="1600" dirty="0">
                    <a:solidFill>
                      <a:srgbClr val="434343"/>
                    </a:solidFill>
                    <a:latin typeface="Roboto"/>
                    <a:ea typeface="Roboto"/>
                    <a:cs typeface="Roboto"/>
                    <a:sym typeface="Roboto"/>
                  </a:rPr>
                  <a:t>O1. Enterprise applications</a:t>
                </a:r>
              </a:p>
              <a:p>
                <a:pPr marL="0" marR="0" lvl="0" indent="0" algn="just" rtl="0">
                  <a:spcBef>
                    <a:spcPts val="0"/>
                  </a:spcBef>
                  <a:spcAft>
                    <a:spcPts val="0"/>
                  </a:spcAft>
                  <a:buNone/>
                </a:pPr>
                <a:r>
                  <a:rPr lang="en-US" sz="1600" dirty="0">
                    <a:solidFill>
                      <a:srgbClr val="434343"/>
                    </a:solidFill>
                    <a:latin typeface="Roboto"/>
                    <a:ea typeface="Roboto"/>
                    <a:cs typeface="Roboto"/>
                    <a:sym typeface="Roboto"/>
                  </a:rPr>
                  <a:t>02. Edge computing integration</a:t>
                </a:r>
              </a:p>
              <a:p>
                <a:pPr marL="0" marR="0" lvl="0" indent="0" algn="just" rtl="0">
                  <a:spcBef>
                    <a:spcPts val="0"/>
                  </a:spcBef>
                  <a:spcAft>
                    <a:spcPts val="0"/>
                  </a:spcAft>
                  <a:buNone/>
                </a:pPr>
                <a:r>
                  <a:rPr lang="en-US" sz="1600" dirty="0">
                    <a:solidFill>
                      <a:srgbClr val="434343"/>
                    </a:solidFill>
                    <a:latin typeface="Roboto"/>
                    <a:ea typeface="Roboto"/>
                    <a:cs typeface="Roboto"/>
                    <a:sym typeface="Roboto"/>
                  </a:rPr>
                  <a:t>O3. Growing IoT market</a:t>
                </a:r>
              </a:p>
              <a:p>
                <a:pPr marL="0" marR="0" lvl="0" indent="0" algn="just" rtl="0">
                  <a:spcBef>
                    <a:spcPts val="0"/>
                  </a:spcBef>
                  <a:spcAft>
                    <a:spcPts val="0"/>
                  </a:spcAft>
                  <a:buNone/>
                </a:pPr>
                <a:r>
                  <a:rPr lang="en-US" sz="1600" dirty="0">
                    <a:solidFill>
                      <a:srgbClr val="434343"/>
                    </a:solidFill>
                    <a:latin typeface="Roboto"/>
                    <a:ea typeface="Roboto"/>
                    <a:cs typeface="Roboto"/>
                    <a:sym typeface="Roboto"/>
                  </a:rPr>
                  <a:t>04. Public-private partnerships</a:t>
                </a:r>
                <a:endParaRPr sz="1600" dirty="0">
                  <a:solidFill>
                    <a:srgbClr val="434343"/>
                  </a:solidFill>
                  <a:latin typeface="Roboto"/>
                  <a:ea typeface="Roboto"/>
                  <a:cs typeface="Roboto"/>
                  <a:sym typeface="Roboto"/>
                </a:endParaRPr>
              </a:p>
            </p:txBody>
          </p:sp>
        </p:grpSp>
      </p:grpSp>
      <p:grpSp>
        <p:nvGrpSpPr>
          <p:cNvPr id="274" name="Google Shape;503;p10">
            <a:extLst>
              <a:ext uri="{FF2B5EF4-FFF2-40B4-BE49-F238E27FC236}">
                <a16:creationId xmlns:a16="http://schemas.microsoft.com/office/drawing/2014/main" id="{16E42B43-3EB0-8F99-5EFF-943065609BD0}"/>
              </a:ext>
            </a:extLst>
          </p:cNvPr>
          <p:cNvGrpSpPr/>
          <p:nvPr/>
        </p:nvGrpSpPr>
        <p:grpSpPr>
          <a:xfrm>
            <a:off x="4564098" y="1912734"/>
            <a:ext cx="3978569" cy="3824127"/>
            <a:chOff x="4685401" y="2674734"/>
            <a:chExt cx="3978569" cy="3824127"/>
          </a:xfrm>
        </p:grpSpPr>
        <p:grpSp>
          <p:nvGrpSpPr>
            <p:cNvPr id="275" name="Google Shape;504;p10">
              <a:extLst>
                <a:ext uri="{FF2B5EF4-FFF2-40B4-BE49-F238E27FC236}">
                  <a16:creationId xmlns:a16="http://schemas.microsoft.com/office/drawing/2014/main" id="{1087289E-AADD-217D-AC7D-36FFEEF9C9F1}"/>
                </a:ext>
              </a:extLst>
            </p:cNvPr>
            <p:cNvGrpSpPr/>
            <p:nvPr/>
          </p:nvGrpSpPr>
          <p:grpSpPr>
            <a:xfrm>
              <a:off x="4685401" y="2674734"/>
              <a:ext cx="3978569" cy="3824127"/>
              <a:chOff x="4075801" y="1760334"/>
              <a:chExt cx="3978569" cy="3824127"/>
            </a:xfrm>
          </p:grpSpPr>
          <p:sp>
            <p:nvSpPr>
              <p:cNvPr id="280" name="Google Shape;505;p10">
                <a:extLst>
                  <a:ext uri="{FF2B5EF4-FFF2-40B4-BE49-F238E27FC236}">
                    <a16:creationId xmlns:a16="http://schemas.microsoft.com/office/drawing/2014/main" id="{9D36275A-1AB0-BD19-03AB-6902A80D7248}"/>
                  </a:ext>
                </a:extLst>
              </p:cNvPr>
              <p:cNvSpPr/>
              <p:nvPr/>
            </p:nvSpPr>
            <p:spPr>
              <a:xfrm>
                <a:off x="4075801" y="1760334"/>
                <a:ext cx="3978569" cy="3824127"/>
              </a:xfrm>
              <a:custGeom>
                <a:avLst/>
                <a:gdLst/>
                <a:ahLst/>
                <a:cxnLst/>
                <a:rect l="l" t="t" r="r" b="b"/>
                <a:pathLst>
                  <a:path w="172856" h="166146" extrusionOk="0">
                    <a:moveTo>
                      <a:pt x="86429" y="0"/>
                    </a:moveTo>
                    <a:cubicBezTo>
                      <a:pt x="77617" y="0"/>
                      <a:pt x="68807" y="3355"/>
                      <a:pt x="62104" y="10064"/>
                    </a:cubicBezTo>
                    <a:cubicBezTo>
                      <a:pt x="48673" y="23494"/>
                      <a:pt x="26837" y="45318"/>
                      <a:pt x="13419" y="58749"/>
                    </a:cubicBezTo>
                    <a:cubicBezTo>
                      <a:pt x="1" y="72167"/>
                      <a:pt x="1" y="93991"/>
                      <a:pt x="13419" y="107409"/>
                    </a:cubicBezTo>
                    <a:cubicBezTo>
                      <a:pt x="26837" y="120828"/>
                      <a:pt x="48673" y="142664"/>
                      <a:pt x="62092" y="156082"/>
                    </a:cubicBezTo>
                    <a:cubicBezTo>
                      <a:pt x="68801" y="162791"/>
                      <a:pt x="77614" y="166146"/>
                      <a:pt x="86428" y="166146"/>
                    </a:cubicBezTo>
                    <a:cubicBezTo>
                      <a:pt x="95242" y="166146"/>
                      <a:pt x="104055" y="162791"/>
                      <a:pt x="110764" y="156082"/>
                    </a:cubicBezTo>
                    <a:cubicBezTo>
                      <a:pt x="124183" y="142664"/>
                      <a:pt x="146019" y="120828"/>
                      <a:pt x="159437" y="107409"/>
                    </a:cubicBezTo>
                    <a:cubicBezTo>
                      <a:pt x="172855" y="93991"/>
                      <a:pt x="172855" y="72155"/>
                      <a:pt x="159437" y="58737"/>
                    </a:cubicBezTo>
                    <a:cubicBezTo>
                      <a:pt x="146019" y="45318"/>
                      <a:pt x="124183" y="23482"/>
                      <a:pt x="110764" y="10064"/>
                    </a:cubicBezTo>
                    <a:cubicBezTo>
                      <a:pt x="104055" y="3355"/>
                      <a:pt x="95242" y="0"/>
                      <a:pt x="86429" y="0"/>
                    </a:cubicBezTo>
                    <a:close/>
                  </a:path>
                </a:pathLst>
              </a:custGeom>
              <a:solidFill>
                <a:srgbClr val="EEEEE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281" name="Google Shape;506;p10">
                <a:extLst>
                  <a:ext uri="{FF2B5EF4-FFF2-40B4-BE49-F238E27FC236}">
                    <a16:creationId xmlns:a16="http://schemas.microsoft.com/office/drawing/2014/main" id="{CC615246-1F78-F436-9CC0-A34A496D0BCB}"/>
                  </a:ext>
                </a:extLst>
              </p:cNvPr>
              <p:cNvGrpSpPr/>
              <p:nvPr/>
            </p:nvGrpSpPr>
            <p:grpSpPr>
              <a:xfrm>
                <a:off x="4273832" y="1959046"/>
                <a:ext cx="3582661" cy="3426984"/>
                <a:chOff x="3205454" y="1469321"/>
                <a:chExt cx="2687063" cy="2570302"/>
              </a:xfrm>
            </p:grpSpPr>
            <p:sp>
              <p:nvSpPr>
                <p:cNvPr id="331" name="Google Shape;507;p10">
                  <a:extLst>
                    <a:ext uri="{FF2B5EF4-FFF2-40B4-BE49-F238E27FC236}">
                      <a16:creationId xmlns:a16="http://schemas.microsoft.com/office/drawing/2014/main" id="{1F1F4DB9-9896-4905-8267-92D3F0C5A41E}"/>
                    </a:ext>
                  </a:extLst>
                </p:cNvPr>
                <p:cNvSpPr/>
                <p:nvPr/>
              </p:nvSpPr>
              <p:spPr>
                <a:xfrm>
                  <a:off x="3205454" y="1964889"/>
                  <a:ext cx="683612" cy="1582609"/>
                </a:xfrm>
                <a:custGeom>
                  <a:avLst/>
                  <a:gdLst/>
                  <a:ahLst/>
                  <a:cxnLst/>
                  <a:rect l="l" t="t" r="r" b="b"/>
                  <a:pathLst>
                    <a:path w="39601" h="91679" extrusionOk="0">
                      <a:moveTo>
                        <a:pt x="34719" y="0"/>
                      </a:moveTo>
                      <a:lnTo>
                        <a:pt x="13538" y="21193"/>
                      </a:lnTo>
                      <a:cubicBezTo>
                        <a:pt x="1" y="34731"/>
                        <a:pt x="1" y="56745"/>
                        <a:pt x="13538" y="70283"/>
                      </a:cubicBezTo>
                      <a:lnTo>
                        <a:pt x="34922" y="91678"/>
                      </a:lnTo>
                      <a:lnTo>
                        <a:pt x="39601" y="86999"/>
                      </a:lnTo>
                      <a:cubicBezTo>
                        <a:pt x="31909" y="79307"/>
                        <a:pt x="24075" y="71473"/>
                        <a:pt x="18205" y="65603"/>
                      </a:cubicBezTo>
                      <a:cubicBezTo>
                        <a:pt x="7252" y="54650"/>
                        <a:pt x="7252" y="36826"/>
                        <a:pt x="18205" y="25872"/>
                      </a:cubicBezTo>
                      <a:lnTo>
                        <a:pt x="39399" y="4679"/>
                      </a:lnTo>
                      <a:lnTo>
                        <a:pt x="34719" y="0"/>
                      </a:lnTo>
                      <a:close/>
                    </a:path>
                  </a:pathLst>
                </a:custGeom>
                <a:solidFill>
                  <a:srgbClr val="2020BA"/>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32" name="Google Shape;508;p10">
                  <a:extLst>
                    <a:ext uri="{FF2B5EF4-FFF2-40B4-BE49-F238E27FC236}">
                      <a16:creationId xmlns:a16="http://schemas.microsoft.com/office/drawing/2014/main" id="{A4538222-E173-B482-D6CF-D7782ABEEF08}"/>
                    </a:ext>
                  </a:extLst>
                </p:cNvPr>
                <p:cNvSpPr/>
                <p:nvPr/>
              </p:nvSpPr>
              <p:spPr>
                <a:xfrm>
                  <a:off x="3804826" y="1469321"/>
                  <a:ext cx="1537191" cy="625230"/>
                </a:xfrm>
                <a:custGeom>
                  <a:avLst/>
                  <a:gdLst/>
                  <a:ahLst/>
                  <a:cxnLst/>
                  <a:rect l="l" t="t" r="r" b="b"/>
                  <a:pathLst>
                    <a:path w="89048" h="36219" extrusionOk="0">
                      <a:moveTo>
                        <a:pt x="43101" y="0"/>
                      </a:moveTo>
                      <a:cubicBezTo>
                        <a:pt x="33826" y="0"/>
                        <a:pt x="25111" y="3608"/>
                        <a:pt x="18562" y="10156"/>
                      </a:cubicBezTo>
                      <a:lnTo>
                        <a:pt x="0" y="28706"/>
                      </a:lnTo>
                      <a:lnTo>
                        <a:pt x="4680" y="33385"/>
                      </a:lnTo>
                      <a:cubicBezTo>
                        <a:pt x="11430" y="26634"/>
                        <a:pt x="18086" y="19979"/>
                        <a:pt x="23229" y="14823"/>
                      </a:cubicBezTo>
                      <a:cubicBezTo>
                        <a:pt x="28712" y="9347"/>
                        <a:pt x="35910" y="6608"/>
                        <a:pt x="43105" y="6608"/>
                      </a:cubicBezTo>
                      <a:cubicBezTo>
                        <a:pt x="50301" y="6608"/>
                        <a:pt x="57496" y="9347"/>
                        <a:pt x="62973" y="14823"/>
                      </a:cubicBezTo>
                      <a:lnTo>
                        <a:pt x="84368" y="36219"/>
                      </a:lnTo>
                      <a:lnTo>
                        <a:pt x="89047" y="31540"/>
                      </a:lnTo>
                      <a:lnTo>
                        <a:pt x="67652" y="10156"/>
                      </a:lnTo>
                      <a:cubicBezTo>
                        <a:pt x="61103" y="3608"/>
                        <a:pt x="52388" y="0"/>
                        <a:pt x="43101" y="0"/>
                      </a:cubicBezTo>
                      <a:close/>
                    </a:path>
                  </a:pathLst>
                </a:custGeom>
                <a:solidFill>
                  <a:srgbClr val="C6282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33" name="Google Shape;509;p10">
                  <a:extLst>
                    <a:ext uri="{FF2B5EF4-FFF2-40B4-BE49-F238E27FC236}">
                      <a16:creationId xmlns:a16="http://schemas.microsoft.com/office/drawing/2014/main" id="{83106A4E-C9AB-47C3-36D5-7CF7FBAC8918}"/>
                    </a:ext>
                  </a:extLst>
                </p:cNvPr>
                <p:cNvSpPr/>
                <p:nvPr/>
              </p:nvSpPr>
              <p:spPr>
                <a:xfrm>
                  <a:off x="5257602" y="2013797"/>
                  <a:ext cx="634915" cy="1484575"/>
                </a:xfrm>
                <a:custGeom>
                  <a:avLst/>
                  <a:gdLst/>
                  <a:ahLst/>
                  <a:cxnLst/>
                  <a:rect l="l" t="t" r="r" b="b"/>
                  <a:pathLst>
                    <a:path w="36780" h="86000" extrusionOk="0">
                      <a:moveTo>
                        <a:pt x="4894" y="1"/>
                      </a:moveTo>
                      <a:lnTo>
                        <a:pt x="215" y="4680"/>
                      </a:lnTo>
                      <a:lnTo>
                        <a:pt x="18563" y="23027"/>
                      </a:lnTo>
                      <a:cubicBezTo>
                        <a:pt x="29516" y="33981"/>
                        <a:pt x="29516" y="51817"/>
                        <a:pt x="18563" y="62770"/>
                      </a:cubicBezTo>
                      <a:cubicBezTo>
                        <a:pt x="13419" y="67914"/>
                        <a:pt x="6752" y="74569"/>
                        <a:pt x="1" y="81320"/>
                      </a:cubicBezTo>
                      <a:lnTo>
                        <a:pt x="4680" y="85999"/>
                      </a:lnTo>
                      <a:lnTo>
                        <a:pt x="23242" y="67450"/>
                      </a:lnTo>
                      <a:cubicBezTo>
                        <a:pt x="36779" y="53912"/>
                        <a:pt x="36779" y="31886"/>
                        <a:pt x="23242" y="18348"/>
                      </a:cubicBezTo>
                      <a:lnTo>
                        <a:pt x="4894" y="1"/>
                      </a:lnTo>
                      <a:close/>
                    </a:path>
                  </a:pathLst>
                </a:custGeom>
                <a:solidFill>
                  <a:srgbClr val="4685B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34" name="Google Shape;510;p10">
                  <a:extLst>
                    <a:ext uri="{FF2B5EF4-FFF2-40B4-BE49-F238E27FC236}">
                      <a16:creationId xmlns:a16="http://schemas.microsoft.com/office/drawing/2014/main" id="{828D6241-4348-CF51-5080-D28929CF51DA}"/>
                    </a:ext>
                  </a:extLst>
                </p:cNvPr>
                <p:cNvSpPr/>
                <p:nvPr/>
              </p:nvSpPr>
              <p:spPr>
                <a:xfrm>
                  <a:off x="3808313" y="3417672"/>
                  <a:ext cx="1529993" cy="621951"/>
                </a:xfrm>
                <a:custGeom>
                  <a:avLst/>
                  <a:gdLst/>
                  <a:ahLst/>
                  <a:cxnLst/>
                  <a:rect l="l" t="t" r="r" b="b"/>
                  <a:pathLst>
                    <a:path w="88631" h="36029" extrusionOk="0">
                      <a:moveTo>
                        <a:pt x="83952" y="0"/>
                      </a:moveTo>
                      <a:cubicBezTo>
                        <a:pt x="76332" y="7632"/>
                        <a:pt x="68581" y="15383"/>
                        <a:pt x="62771" y="21193"/>
                      </a:cubicBezTo>
                      <a:cubicBezTo>
                        <a:pt x="57294" y="26670"/>
                        <a:pt x="50096" y="29409"/>
                        <a:pt x="42899" y="29409"/>
                      </a:cubicBezTo>
                      <a:cubicBezTo>
                        <a:pt x="35702" y="29409"/>
                        <a:pt x="28504" y="26670"/>
                        <a:pt x="23027" y="21193"/>
                      </a:cubicBezTo>
                      <a:cubicBezTo>
                        <a:pt x="17943" y="16098"/>
                        <a:pt x="11359" y="9525"/>
                        <a:pt x="4680" y="2846"/>
                      </a:cubicBezTo>
                      <a:lnTo>
                        <a:pt x="1" y="7525"/>
                      </a:lnTo>
                      <a:lnTo>
                        <a:pt x="18348" y="25873"/>
                      </a:lnTo>
                      <a:cubicBezTo>
                        <a:pt x="24897" y="32421"/>
                        <a:pt x="33612" y="36029"/>
                        <a:pt x="42899" y="36029"/>
                      </a:cubicBezTo>
                      <a:cubicBezTo>
                        <a:pt x="52186" y="36029"/>
                        <a:pt x="60901" y="32421"/>
                        <a:pt x="67450" y="25873"/>
                      </a:cubicBezTo>
                      <a:lnTo>
                        <a:pt x="88631" y="4679"/>
                      </a:lnTo>
                      <a:lnTo>
                        <a:pt x="83952" y="0"/>
                      </a:lnTo>
                      <a:close/>
                    </a:path>
                  </a:pathLst>
                </a:custGeom>
                <a:solidFill>
                  <a:srgbClr val="E0921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282" name="Google Shape;511;p10">
                <a:extLst>
                  <a:ext uri="{FF2B5EF4-FFF2-40B4-BE49-F238E27FC236}">
                    <a16:creationId xmlns:a16="http://schemas.microsoft.com/office/drawing/2014/main" id="{59AA485B-87E6-7427-C7CF-1685EEA8DCC6}"/>
                  </a:ext>
                </a:extLst>
              </p:cNvPr>
              <p:cNvGrpSpPr/>
              <p:nvPr/>
            </p:nvGrpSpPr>
            <p:grpSpPr>
              <a:xfrm>
                <a:off x="4810835" y="3672494"/>
                <a:ext cx="1254293" cy="1254316"/>
                <a:chOff x="3608126" y="2754370"/>
                <a:chExt cx="940720" cy="940737"/>
              </a:xfrm>
            </p:grpSpPr>
            <p:sp>
              <p:nvSpPr>
                <p:cNvPr id="329" name="Google Shape;512;p10">
                  <a:extLst>
                    <a:ext uri="{FF2B5EF4-FFF2-40B4-BE49-F238E27FC236}">
                      <a16:creationId xmlns:a16="http://schemas.microsoft.com/office/drawing/2014/main" id="{14C20743-B62F-F659-015B-051CCAA4DD5E}"/>
                    </a:ext>
                  </a:extLst>
                </p:cNvPr>
                <p:cNvSpPr/>
                <p:nvPr/>
              </p:nvSpPr>
              <p:spPr>
                <a:xfrm>
                  <a:off x="3608126" y="2754370"/>
                  <a:ext cx="940720" cy="940737"/>
                </a:xfrm>
                <a:custGeom>
                  <a:avLst/>
                  <a:gdLst/>
                  <a:ahLst/>
                  <a:cxnLst/>
                  <a:rect l="l" t="t" r="r" b="b"/>
                  <a:pathLst>
                    <a:path w="54495" h="54496" extrusionOk="0">
                      <a:moveTo>
                        <a:pt x="27242" y="1"/>
                      </a:moveTo>
                      <a:cubicBezTo>
                        <a:pt x="12216" y="1"/>
                        <a:pt x="0" y="12229"/>
                        <a:pt x="0" y="27254"/>
                      </a:cubicBezTo>
                      <a:cubicBezTo>
                        <a:pt x="0" y="42280"/>
                        <a:pt x="12216" y="54496"/>
                        <a:pt x="27242" y="54496"/>
                      </a:cubicBezTo>
                      <a:cubicBezTo>
                        <a:pt x="42267" y="54496"/>
                        <a:pt x="54495" y="42280"/>
                        <a:pt x="54495" y="27254"/>
                      </a:cubicBezTo>
                      <a:lnTo>
                        <a:pt x="54495" y="1"/>
                      </a:ln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30" name="Google Shape;513;p10">
                  <a:extLst>
                    <a:ext uri="{FF2B5EF4-FFF2-40B4-BE49-F238E27FC236}">
                      <a16:creationId xmlns:a16="http://schemas.microsoft.com/office/drawing/2014/main" id="{B25AC6F7-4151-A67A-AE10-3B7A944817BE}"/>
                    </a:ext>
                  </a:extLst>
                </p:cNvPr>
                <p:cNvSpPr/>
                <p:nvPr/>
              </p:nvSpPr>
              <p:spPr>
                <a:xfrm>
                  <a:off x="3775219" y="2921482"/>
                  <a:ext cx="606552" cy="606535"/>
                </a:xfrm>
                <a:custGeom>
                  <a:avLst/>
                  <a:gdLst/>
                  <a:ahLst/>
                  <a:cxnLst/>
                  <a:rect l="l" t="t" r="r" b="b"/>
                  <a:pathLst>
                    <a:path w="35137" h="35136" extrusionOk="0">
                      <a:moveTo>
                        <a:pt x="17563" y="1"/>
                      </a:moveTo>
                      <a:cubicBezTo>
                        <a:pt x="7883" y="1"/>
                        <a:pt x="1" y="7883"/>
                        <a:pt x="1" y="17574"/>
                      </a:cubicBezTo>
                      <a:cubicBezTo>
                        <a:pt x="1" y="27254"/>
                        <a:pt x="7883" y="35136"/>
                        <a:pt x="17563" y="35136"/>
                      </a:cubicBezTo>
                      <a:cubicBezTo>
                        <a:pt x="27254" y="35136"/>
                        <a:pt x="35136" y="27254"/>
                        <a:pt x="35136" y="17574"/>
                      </a:cubicBezTo>
                      <a:lnTo>
                        <a:pt x="35136" y="1"/>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283" name="Google Shape;514;p10">
                <a:extLst>
                  <a:ext uri="{FF2B5EF4-FFF2-40B4-BE49-F238E27FC236}">
                    <a16:creationId xmlns:a16="http://schemas.microsoft.com/office/drawing/2014/main" id="{442CB726-DD97-EAF8-48C7-A099E96C30D6}"/>
                  </a:ext>
                </a:extLst>
              </p:cNvPr>
              <p:cNvSpPr/>
              <p:nvPr/>
            </p:nvSpPr>
            <p:spPr>
              <a:xfrm>
                <a:off x="5174497" y="4091885"/>
                <a:ext cx="489196" cy="412113"/>
              </a:xfrm>
              <a:custGeom>
                <a:avLst/>
                <a:gdLst/>
                <a:ahLst/>
                <a:cxnLst/>
                <a:rect l="l" t="t" r="r" b="b"/>
                <a:pathLst>
                  <a:path w="21254" h="17905" extrusionOk="0">
                    <a:moveTo>
                      <a:pt x="12276" y="4022"/>
                    </a:moveTo>
                    <a:lnTo>
                      <a:pt x="11824" y="11761"/>
                    </a:lnTo>
                    <a:lnTo>
                      <a:pt x="9430" y="11761"/>
                    </a:lnTo>
                    <a:lnTo>
                      <a:pt x="8966" y="4022"/>
                    </a:lnTo>
                    <a:close/>
                    <a:moveTo>
                      <a:pt x="11824" y="13249"/>
                    </a:moveTo>
                    <a:lnTo>
                      <a:pt x="11824" y="15476"/>
                    </a:lnTo>
                    <a:lnTo>
                      <a:pt x="9430" y="15476"/>
                    </a:lnTo>
                    <a:lnTo>
                      <a:pt x="9430" y="13249"/>
                    </a:lnTo>
                    <a:close/>
                    <a:moveTo>
                      <a:pt x="10627" y="0"/>
                    </a:moveTo>
                    <a:cubicBezTo>
                      <a:pt x="9633" y="0"/>
                      <a:pt x="8639" y="492"/>
                      <a:pt x="8073" y="1474"/>
                    </a:cubicBezTo>
                    <a:lnTo>
                      <a:pt x="1144" y="13487"/>
                    </a:lnTo>
                    <a:cubicBezTo>
                      <a:pt x="1" y="15452"/>
                      <a:pt x="1418" y="17904"/>
                      <a:pt x="3692" y="17904"/>
                    </a:cubicBezTo>
                    <a:lnTo>
                      <a:pt x="17562" y="17904"/>
                    </a:lnTo>
                    <a:cubicBezTo>
                      <a:pt x="19836" y="17904"/>
                      <a:pt x="21253" y="15452"/>
                      <a:pt x="20110" y="13487"/>
                    </a:cubicBezTo>
                    <a:lnTo>
                      <a:pt x="17896" y="9630"/>
                    </a:lnTo>
                    <a:lnTo>
                      <a:pt x="13181" y="1474"/>
                    </a:lnTo>
                    <a:cubicBezTo>
                      <a:pt x="12615" y="492"/>
                      <a:pt x="11621" y="0"/>
                      <a:pt x="10627"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284" name="Google Shape;515;p10">
                <a:extLst>
                  <a:ext uri="{FF2B5EF4-FFF2-40B4-BE49-F238E27FC236}">
                    <a16:creationId xmlns:a16="http://schemas.microsoft.com/office/drawing/2014/main" id="{B6D1567F-A1D4-BEC5-8347-6AF31007FF1C}"/>
                  </a:ext>
                </a:extLst>
              </p:cNvPr>
              <p:cNvGrpSpPr/>
              <p:nvPr/>
            </p:nvGrpSpPr>
            <p:grpSpPr>
              <a:xfrm>
                <a:off x="4810835" y="2418146"/>
                <a:ext cx="1254293" cy="1254293"/>
                <a:chOff x="3608126" y="1813609"/>
                <a:chExt cx="940720" cy="940720"/>
              </a:xfrm>
            </p:grpSpPr>
            <p:sp>
              <p:nvSpPr>
                <p:cNvPr id="327" name="Google Shape;516;p10">
                  <a:extLst>
                    <a:ext uri="{FF2B5EF4-FFF2-40B4-BE49-F238E27FC236}">
                      <a16:creationId xmlns:a16="http://schemas.microsoft.com/office/drawing/2014/main" id="{6756ECF5-22EE-EA02-4D6E-BDDF36606988}"/>
                    </a:ext>
                  </a:extLst>
                </p:cNvPr>
                <p:cNvSpPr/>
                <p:nvPr/>
              </p:nvSpPr>
              <p:spPr>
                <a:xfrm>
                  <a:off x="3608126" y="1813609"/>
                  <a:ext cx="940720" cy="940720"/>
                </a:xfrm>
                <a:custGeom>
                  <a:avLst/>
                  <a:gdLst/>
                  <a:ahLst/>
                  <a:cxnLst/>
                  <a:rect l="l" t="t" r="r" b="b"/>
                  <a:pathLst>
                    <a:path w="54495" h="54495" extrusionOk="0">
                      <a:moveTo>
                        <a:pt x="27242" y="0"/>
                      </a:moveTo>
                      <a:cubicBezTo>
                        <a:pt x="12216" y="0"/>
                        <a:pt x="0" y="12228"/>
                        <a:pt x="0" y="27253"/>
                      </a:cubicBezTo>
                      <a:cubicBezTo>
                        <a:pt x="0" y="42279"/>
                        <a:pt x="12216" y="54495"/>
                        <a:pt x="27242" y="54495"/>
                      </a:cubicBezTo>
                      <a:lnTo>
                        <a:pt x="54495" y="54495"/>
                      </a:lnTo>
                      <a:lnTo>
                        <a:pt x="54495" y="27253"/>
                      </a:lnTo>
                      <a:cubicBezTo>
                        <a:pt x="54495" y="12228"/>
                        <a:pt x="42267" y="0"/>
                        <a:pt x="27242" y="0"/>
                      </a:cubicBez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8" name="Google Shape;517;p10">
                  <a:extLst>
                    <a:ext uri="{FF2B5EF4-FFF2-40B4-BE49-F238E27FC236}">
                      <a16:creationId xmlns:a16="http://schemas.microsoft.com/office/drawing/2014/main" id="{674420BD-C201-F2FB-85FE-5C09178B6B94}"/>
                    </a:ext>
                  </a:extLst>
                </p:cNvPr>
                <p:cNvSpPr/>
                <p:nvPr/>
              </p:nvSpPr>
              <p:spPr>
                <a:xfrm>
                  <a:off x="3775219" y="1980703"/>
                  <a:ext cx="606552" cy="606552"/>
                </a:xfrm>
                <a:custGeom>
                  <a:avLst/>
                  <a:gdLst/>
                  <a:ahLst/>
                  <a:cxnLst/>
                  <a:rect l="l" t="t" r="r" b="b"/>
                  <a:pathLst>
                    <a:path w="35137" h="35137" extrusionOk="0">
                      <a:moveTo>
                        <a:pt x="17563" y="1"/>
                      </a:moveTo>
                      <a:cubicBezTo>
                        <a:pt x="7883" y="1"/>
                        <a:pt x="1" y="7883"/>
                        <a:pt x="1" y="17574"/>
                      </a:cubicBezTo>
                      <a:cubicBezTo>
                        <a:pt x="1" y="27254"/>
                        <a:pt x="7883" y="35136"/>
                        <a:pt x="17563" y="35136"/>
                      </a:cubicBezTo>
                      <a:lnTo>
                        <a:pt x="35136" y="35136"/>
                      </a:lnTo>
                      <a:lnTo>
                        <a:pt x="35136" y="17574"/>
                      </a:lnTo>
                      <a:cubicBezTo>
                        <a:pt x="35136" y="7883"/>
                        <a:pt x="27254" y="1"/>
                        <a:pt x="1756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285" name="Google Shape;518;p10">
                <a:extLst>
                  <a:ext uri="{FF2B5EF4-FFF2-40B4-BE49-F238E27FC236}">
                    <a16:creationId xmlns:a16="http://schemas.microsoft.com/office/drawing/2014/main" id="{15738033-A037-375F-6B44-87CF956EE1A1}"/>
                  </a:ext>
                </a:extLst>
              </p:cNvPr>
              <p:cNvGrpSpPr/>
              <p:nvPr/>
            </p:nvGrpSpPr>
            <p:grpSpPr>
              <a:xfrm>
                <a:off x="6065178" y="2418146"/>
                <a:ext cx="1254316" cy="1254293"/>
                <a:chOff x="4548883" y="1813609"/>
                <a:chExt cx="940737" cy="940720"/>
              </a:xfrm>
            </p:grpSpPr>
            <p:sp>
              <p:nvSpPr>
                <p:cNvPr id="325" name="Google Shape;519;p10">
                  <a:extLst>
                    <a:ext uri="{FF2B5EF4-FFF2-40B4-BE49-F238E27FC236}">
                      <a16:creationId xmlns:a16="http://schemas.microsoft.com/office/drawing/2014/main" id="{02E5B02F-AF12-D6F9-7024-0C3E317F296C}"/>
                    </a:ext>
                  </a:extLst>
                </p:cNvPr>
                <p:cNvSpPr/>
                <p:nvPr/>
              </p:nvSpPr>
              <p:spPr>
                <a:xfrm>
                  <a:off x="4548883" y="1813609"/>
                  <a:ext cx="940737" cy="940720"/>
                </a:xfrm>
                <a:custGeom>
                  <a:avLst/>
                  <a:gdLst/>
                  <a:ahLst/>
                  <a:cxnLst/>
                  <a:rect l="l" t="t" r="r" b="b"/>
                  <a:pathLst>
                    <a:path w="54496" h="54495" extrusionOk="0">
                      <a:moveTo>
                        <a:pt x="27254" y="0"/>
                      </a:moveTo>
                      <a:cubicBezTo>
                        <a:pt x="12229" y="0"/>
                        <a:pt x="1" y="12228"/>
                        <a:pt x="1" y="27253"/>
                      </a:cubicBezTo>
                      <a:lnTo>
                        <a:pt x="1" y="54495"/>
                      </a:lnTo>
                      <a:lnTo>
                        <a:pt x="27254" y="54495"/>
                      </a:lnTo>
                      <a:cubicBezTo>
                        <a:pt x="42280" y="54495"/>
                        <a:pt x="54496" y="42279"/>
                        <a:pt x="54496" y="27253"/>
                      </a:cubicBezTo>
                      <a:cubicBezTo>
                        <a:pt x="54496" y="12228"/>
                        <a:pt x="42280" y="0"/>
                        <a:pt x="27254" y="0"/>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6" name="Google Shape;520;p10">
                  <a:extLst>
                    <a:ext uri="{FF2B5EF4-FFF2-40B4-BE49-F238E27FC236}">
                      <a16:creationId xmlns:a16="http://schemas.microsoft.com/office/drawing/2014/main" id="{3B0149FE-6E50-17CD-0F8A-FAA3F613A528}"/>
                    </a:ext>
                  </a:extLst>
                </p:cNvPr>
                <p:cNvSpPr/>
                <p:nvPr/>
              </p:nvSpPr>
              <p:spPr>
                <a:xfrm>
                  <a:off x="4715994" y="1980703"/>
                  <a:ext cx="606552" cy="606552"/>
                </a:xfrm>
                <a:custGeom>
                  <a:avLst/>
                  <a:gdLst/>
                  <a:ahLst/>
                  <a:cxnLst/>
                  <a:rect l="l" t="t" r="r" b="b"/>
                  <a:pathLst>
                    <a:path w="35137" h="35137" extrusionOk="0">
                      <a:moveTo>
                        <a:pt x="17574" y="1"/>
                      </a:moveTo>
                      <a:cubicBezTo>
                        <a:pt x="7883" y="1"/>
                        <a:pt x="1" y="7883"/>
                        <a:pt x="1" y="17574"/>
                      </a:cubicBezTo>
                      <a:lnTo>
                        <a:pt x="1" y="35136"/>
                      </a:lnTo>
                      <a:lnTo>
                        <a:pt x="17574" y="35136"/>
                      </a:lnTo>
                      <a:cubicBezTo>
                        <a:pt x="27254" y="35136"/>
                        <a:pt x="35136" y="27254"/>
                        <a:pt x="35136" y="17574"/>
                      </a:cubicBezTo>
                      <a:cubicBezTo>
                        <a:pt x="35136" y="7883"/>
                        <a:pt x="27254" y="1"/>
                        <a:pt x="1757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286" name="Google Shape;521;p10">
                <a:extLst>
                  <a:ext uri="{FF2B5EF4-FFF2-40B4-BE49-F238E27FC236}">
                    <a16:creationId xmlns:a16="http://schemas.microsoft.com/office/drawing/2014/main" id="{53ECD551-AE79-A3E4-E354-FFF509FEB369}"/>
                  </a:ext>
                </a:extLst>
              </p:cNvPr>
              <p:cNvGrpSpPr/>
              <p:nvPr/>
            </p:nvGrpSpPr>
            <p:grpSpPr>
              <a:xfrm>
                <a:off x="6514651" y="2887324"/>
                <a:ext cx="401739" cy="405369"/>
                <a:chOff x="4885988" y="2165492"/>
                <a:chExt cx="301304" cy="304027"/>
              </a:xfrm>
            </p:grpSpPr>
            <p:sp>
              <p:nvSpPr>
                <p:cNvPr id="323" name="Google Shape;522;p10">
                  <a:extLst>
                    <a:ext uri="{FF2B5EF4-FFF2-40B4-BE49-F238E27FC236}">
                      <a16:creationId xmlns:a16="http://schemas.microsoft.com/office/drawing/2014/main" id="{DBB92FC3-FC32-DD52-455E-079B91D14678}"/>
                    </a:ext>
                  </a:extLst>
                </p:cNvPr>
                <p:cNvSpPr/>
                <p:nvPr/>
              </p:nvSpPr>
              <p:spPr>
                <a:xfrm>
                  <a:off x="4962655" y="2165492"/>
                  <a:ext cx="224637" cy="304027"/>
                </a:xfrm>
                <a:custGeom>
                  <a:avLst/>
                  <a:gdLst/>
                  <a:ahLst/>
                  <a:cxnLst/>
                  <a:rect l="l" t="t" r="r" b="b"/>
                  <a:pathLst>
                    <a:path w="13013" h="17612" extrusionOk="0">
                      <a:moveTo>
                        <a:pt x="9953" y="1"/>
                      </a:moveTo>
                      <a:cubicBezTo>
                        <a:pt x="9945" y="1"/>
                        <a:pt x="9938" y="1"/>
                        <a:pt x="9930" y="1"/>
                      </a:cubicBezTo>
                      <a:lnTo>
                        <a:pt x="5989" y="24"/>
                      </a:lnTo>
                      <a:cubicBezTo>
                        <a:pt x="5989" y="24"/>
                        <a:pt x="4310" y="203"/>
                        <a:pt x="2953" y="1060"/>
                      </a:cubicBezTo>
                      <a:cubicBezTo>
                        <a:pt x="2120" y="1584"/>
                        <a:pt x="1131" y="1846"/>
                        <a:pt x="143" y="1846"/>
                      </a:cubicBezTo>
                      <a:lnTo>
                        <a:pt x="0" y="1846"/>
                      </a:lnTo>
                      <a:lnTo>
                        <a:pt x="0" y="9109"/>
                      </a:lnTo>
                      <a:cubicBezTo>
                        <a:pt x="548" y="9168"/>
                        <a:pt x="1060" y="9407"/>
                        <a:pt x="1453" y="9823"/>
                      </a:cubicBezTo>
                      <a:cubicBezTo>
                        <a:pt x="1953" y="10347"/>
                        <a:pt x="2620" y="11026"/>
                        <a:pt x="3108" y="11454"/>
                      </a:cubicBezTo>
                      <a:cubicBezTo>
                        <a:pt x="4001" y="12252"/>
                        <a:pt x="3989" y="15455"/>
                        <a:pt x="3870" y="16729"/>
                      </a:cubicBezTo>
                      <a:cubicBezTo>
                        <a:pt x="3814" y="17272"/>
                        <a:pt x="4264" y="17611"/>
                        <a:pt x="4858" y="17611"/>
                      </a:cubicBezTo>
                      <a:cubicBezTo>
                        <a:pt x="5658" y="17611"/>
                        <a:pt x="6719" y="16996"/>
                        <a:pt x="7156" y="15431"/>
                      </a:cubicBezTo>
                      <a:cubicBezTo>
                        <a:pt x="7918" y="12705"/>
                        <a:pt x="6477" y="11216"/>
                        <a:pt x="7704" y="10954"/>
                      </a:cubicBezTo>
                      <a:cubicBezTo>
                        <a:pt x="8143" y="10854"/>
                        <a:pt x="8294" y="10830"/>
                        <a:pt x="9031" y="10830"/>
                      </a:cubicBezTo>
                      <a:cubicBezTo>
                        <a:pt x="9254" y="10830"/>
                        <a:pt x="9529" y="10833"/>
                        <a:pt x="9882" y="10835"/>
                      </a:cubicBezTo>
                      <a:cubicBezTo>
                        <a:pt x="9889" y="10835"/>
                        <a:pt x="9895" y="10835"/>
                        <a:pt x="9901" y="10835"/>
                      </a:cubicBezTo>
                      <a:cubicBezTo>
                        <a:pt x="11654" y="10835"/>
                        <a:pt x="13013" y="9197"/>
                        <a:pt x="12776" y="7347"/>
                      </a:cubicBezTo>
                      <a:lnTo>
                        <a:pt x="12823" y="2691"/>
                      </a:lnTo>
                      <a:cubicBezTo>
                        <a:pt x="12634" y="1152"/>
                        <a:pt x="11407" y="1"/>
                        <a:pt x="9953" y="1"/>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4" name="Google Shape;523;p10">
                  <a:extLst>
                    <a:ext uri="{FF2B5EF4-FFF2-40B4-BE49-F238E27FC236}">
                      <a16:creationId xmlns:a16="http://schemas.microsoft.com/office/drawing/2014/main" id="{557DF37C-A304-011A-8995-137E3BCAAB2E}"/>
                    </a:ext>
                  </a:extLst>
                </p:cNvPr>
                <p:cNvSpPr/>
                <p:nvPr/>
              </p:nvSpPr>
              <p:spPr>
                <a:xfrm>
                  <a:off x="4885988" y="2193856"/>
                  <a:ext cx="53048" cy="137116"/>
                </a:xfrm>
                <a:custGeom>
                  <a:avLst/>
                  <a:gdLst/>
                  <a:ahLst/>
                  <a:cxnLst/>
                  <a:rect l="l" t="t" r="r" b="b"/>
                  <a:pathLst>
                    <a:path w="3073" h="7943" extrusionOk="0">
                      <a:moveTo>
                        <a:pt x="60" y="1"/>
                      </a:moveTo>
                      <a:lnTo>
                        <a:pt x="0" y="7906"/>
                      </a:lnTo>
                      <a:lnTo>
                        <a:pt x="3013" y="7942"/>
                      </a:lnTo>
                      <a:lnTo>
                        <a:pt x="3072" y="36"/>
                      </a:lnTo>
                      <a:lnTo>
                        <a:pt x="60" y="1"/>
                      </a:ln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287" name="Google Shape;524;p10">
                <a:extLst>
                  <a:ext uri="{FF2B5EF4-FFF2-40B4-BE49-F238E27FC236}">
                    <a16:creationId xmlns:a16="http://schemas.microsoft.com/office/drawing/2014/main" id="{2E5420E8-016D-08D4-1F24-DD67E3E9373E}"/>
                  </a:ext>
                </a:extLst>
              </p:cNvPr>
              <p:cNvGrpSpPr/>
              <p:nvPr/>
            </p:nvGrpSpPr>
            <p:grpSpPr>
              <a:xfrm>
                <a:off x="6065178" y="3672494"/>
                <a:ext cx="1254316" cy="1254316"/>
                <a:chOff x="4548883" y="2754370"/>
                <a:chExt cx="940737" cy="940737"/>
              </a:xfrm>
            </p:grpSpPr>
            <p:sp>
              <p:nvSpPr>
                <p:cNvPr id="321" name="Google Shape;525;p10">
                  <a:extLst>
                    <a:ext uri="{FF2B5EF4-FFF2-40B4-BE49-F238E27FC236}">
                      <a16:creationId xmlns:a16="http://schemas.microsoft.com/office/drawing/2014/main" id="{391EA30E-832C-5543-3E07-AE777925D2DE}"/>
                    </a:ext>
                  </a:extLst>
                </p:cNvPr>
                <p:cNvSpPr/>
                <p:nvPr/>
              </p:nvSpPr>
              <p:spPr>
                <a:xfrm>
                  <a:off x="4548883" y="2754370"/>
                  <a:ext cx="940737" cy="940737"/>
                </a:xfrm>
                <a:custGeom>
                  <a:avLst/>
                  <a:gdLst/>
                  <a:ahLst/>
                  <a:cxnLst/>
                  <a:rect l="l" t="t" r="r" b="b"/>
                  <a:pathLst>
                    <a:path w="54496" h="54496" extrusionOk="0">
                      <a:moveTo>
                        <a:pt x="1" y="1"/>
                      </a:moveTo>
                      <a:lnTo>
                        <a:pt x="1" y="27254"/>
                      </a:lnTo>
                      <a:cubicBezTo>
                        <a:pt x="1" y="42280"/>
                        <a:pt x="12229" y="54496"/>
                        <a:pt x="27254" y="54496"/>
                      </a:cubicBezTo>
                      <a:cubicBezTo>
                        <a:pt x="42280" y="54496"/>
                        <a:pt x="54496" y="42280"/>
                        <a:pt x="54496" y="27254"/>
                      </a:cubicBezTo>
                      <a:cubicBezTo>
                        <a:pt x="54496" y="12229"/>
                        <a:pt x="42280" y="1"/>
                        <a:pt x="27254"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2" name="Google Shape;526;p10">
                  <a:extLst>
                    <a:ext uri="{FF2B5EF4-FFF2-40B4-BE49-F238E27FC236}">
                      <a16:creationId xmlns:a16="http://schemas.microsoft.com/office/drawing/2014/main" id="{53B1CF4F-3DE3-D04A-0570-F5C995C06490}"/>
                    </a:ext>
                  </a:extLst>
                </p:cNvPr>
                <p:cNvSpPr/>
                <p:nvPr/>
              </p:nvSpPr>
              <p:spPr>
                <a:xfrm>
                  <a:off x="4715994" y="2921482"/>
                  <a:ext cx="606552" cy="606535"/>
                </a:xfrm>
                <a:custGeom>
                  <a:avLst/>
                  <a:gdLst/>
                  <a:ahLst/>
                  <a:cxnLst/>
                  <a:rect l="l" t="t" r="r" b="b"/>
                  <a:pathLst>
                    <a:path w="35137" h="35136" extrusionOk="0">
                      <a:moveTo>
                        <a:pt x="1" y="1"/>
                      </a:moveTo>
                      <a:lnTo>
                        <a:pt x="1" y="17574"/>
                      </a:lnTo>
                      <a:cubicBezTo>
                        <a:pt x="1" y="27254"/>
                        <a:pt x="7883" y="35136"/>
                        <a:pt x="17574" y="35136"/>
                      </a:cubicBezTo>
                      <a:cubicBezTo>
                        <a:pt x="27254" y="35136"/>
                        <a:pt x="35136" y="27254"/>
                        <a:pt x="35136" y="17574"/>
                      </a:cubicBezTo>
                      <a:cubicBezTo>
                        <a:pt x="35136" y="7883"/>
                        <a:pt x="27254" y="1"/>
                        <a:pt x="1757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288" name="Google Shape;527;p10">
                <a:extLst>
                  <a:ext uri="{FF2B5EF4-FFF2-40B4-BE49-F238E27FC236}">
                    <a16:creationId xmlns:a16="http://schemas.microsoft.com/office/drawing/2014/main" id="{A96CDBB4-1EC6-C93B-47E4-8E09B7FEFC69}"/>
                  </a:ext>
                </a:extLst>
              </p:cNvPr>
              <p:cNvGrpSpPr/>
              <p:nvPr/>
            </p:nvGrpSpPr>
            <p:grpSpPr>
              <a:xfrm>
                <a:off x="6478467" y="4097293"/>
                <a:ext cx="473868" cy="460703"/>
                <a:chOff x="4858850" y="3072970"/>
                <a:chExt cx="355401" cy="345527"/>
              </a:xfrm>
            </p:grpSpPr>
            <p:sp>
              <p:nvSpPr>
                <p:cNvPr id="310" name="Google Shape;528;p10">
                  <a:extLst>
                    <a:ext uri="{FF2B5EF4-FFF2-40B4-BE49-F238E27FC236}">
                      <a16:creationId xmlns:a16="http://schemas.microsoft.com/office/drawing/2014/main" id="{6568ADE1-B8AD-D558-685F-1CC576C564BE}"/>
                    </a:ext>
                  </a:extLst>
                </p:cNvPr>
                <p:cNvSpPr/>
                <p:nvPr/>
              </p:nvSpPr>
              <p:spPr>
                <a:xfrm>
                  <a:off x="4931615" y="3147341"/>
                  <a:ext cx="204733" cy="220787"/>
                </a:xfrm>
                <a:custGeom>
                  <a:avLst/>
                  <a:gdLst/>
                  <a:ahLst/>
                  <a:cxnLst/>
                  <a:rect l="l" t="t" r="r" b="b"/>
                  <a:pathLst>
                    <a:path w="11860" h="12790" extrusionOk="0">
                      <a:moveTo>
                        <a:pt x="5525" y="3765"/>
                      </a:moveTo>
                      <a:lnTo>
                        <a:pt x="8371" y="3884"/>
                      </a:lnTo>
                      <a:lnTo>
                        <a:pt x="6668" y="5622"/>
                      </a:lnTo>
                      <a:lnTo>
                        <a:pt x="8668" y="5777"/>
                      </a:lnTo>
                      <a:lnTo>
                        <a:pt x="3489" y="10266"/>
                      </a:lnTo>
                      <a:lnTo>
                        <a:pt x="3489" y="10266"/>
                      </a:lnTo>
                      <a:lnTo>
                        <a:pt x="5489" y="6587"/>
                      </a:lnTo>
                      <a:lnTo>
                        <a:pt x="3382" y="6587"/>
                      </a:lnTo>
                      <a:lnTo>
                        <a:pt x="5525" y="3765"/>
                      </a:lnTo>
                      <a:close/>
                      <a:moveTo>
                        <a:pt x="6027" y="1"/>
                      </a:moveTo>
                      <a:cubicBezTo>
                        <a:pt x="5806" y="1"/>
                        <a:pt x="5583" y="13"/>
                        <a:pt x="5358" y="38"/>
                      </a:cubicBezTo>
                      <a:cubicBezTo>
                        <a:pt x="2715" y="336"/>
                        <a:pt x="572" y="2443"/>
                        <a:pt x="239" y="5075"/>
                      </a:cubicBezTo>
                      <a:cubicBezTo>
                        <a:pt x="0" y="7003"/>
                        <a:pt x="703" y="8766"/>
                        <a:pt x="1941" y="9992"/>
                      </a:cubicBezTo>
                      <a:cubicBezTo>
                        <a:pt x="2144" y="10194"/>
                        <a:pt x="2358" y="10397"/>
                        <a:pt x="2525" y="10623"/>
                      </a:cubicBezTo>
                      <a:cubicBezTo>
                        <a:pt x="2834" y="11028"/>
                        <a:pt x="3251" y="11647"/>
                        <a:pt x="3572" y="12445"/>
                      </a:cubicBezTo>
                      <a:cubicBezTo>
                        <a:pt x="3656" y="12659"/>
                        <a:pt x="3870" y="12790"/>
                        <a:pt x="4108" y="12790"/>
                      </a:cubicBezTo>
                      <a:lnTo>
                        <a:pt x="7966" y="12790"/>
                      </a:lnTo>
                      <a:cubicBezTo>
                        <a:pt x="8204" y="12790"/>
                        <a:pt x="8418" y="12659"/>
                        <a:pt x="8501" y="12445"/>
                      </a:cubicBezTo>
                      <a:cubicBezTo>
                        <a:pt x="9085" y="10992"/>
                        <a:pt x="9978" y="10123"/>
                        <a:pt x="9978" y="10123"/>
                      </a:cubicBezTo>
                      <a:lnTo>
                        <a:pt x="9966" y="10123"/>
                      </a:lnTo>
                      <a:cubicBezTo>
                        <a:pt x="11133" y="9051"/>
                        <a:pt x="11859" y="7527"/>
                        <a:pt x="11859" y="5837"/>
                      </a:cubicBezTo>
                      <a:cubicBezTo>
                        <a:pt x="11859" y="2616"/>
                        <a:pt x="9241" y="1"/>
                        <a:pt x="6027"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11" name="Google Shape;529;p10">
                  <a:extLst>
                    <a:ext uri="{FF2B5EF4-FFF2-40B4-BE49-F238E27FC236}">
                      <a16:creationId xmlns:a16="http://schemas.microsoft.com/office/drawing/2014/main" id="{864FAC2D-D787-510C-F00D-1C22128264F3}"/>
                    </a:ext>
                  </a:extLst>
                </p:cNvPr>
                <p:cNvSpPr/>
                <p:nvPr/>
              </p:nvSpPr>
              <p:spPr>
                <a:xfrm>
                  <a:off x="4983613" y="3375531"/>
                  <a:ext cx="104231" cy="42966"/>
                </a:xfrm>
                <a:custGeom>
                  <a:avLst/>
                  <a:gdLst/>
                  <a:ahLst/>
                  <a:cxnLst/>
                  <a:rect l="l" t="t" r="r" b="b"/>
                  <a:pathLst>
                    <a:path w="6038" h="2489" extrusionOk="0">
                      <a:moveTo>
                        <a:pt x="406" y="1"/>
                      </a:moveTo>
                      <a:cubicBezTo>
                        <a:pt x="179" y="1"/>
                        <a:pt x="1" y="191"/>
                        <a:pt x="1" y="417"/>
                      </a:cubicBezTo>
                      <a:lnTo>
                        <a:pt x="1" y="501"/>
                      </a:lnTo>
                      <a:cubicBezTo>
                        <a:pt x="1" y="727"/>
                        <a:pt x="179" y="905"/>
                        <a:pt x="406" y="905"/>
                      </a:cubicBezTo>
                      <a:lnTo>
                        <a:pt x="1799" y="905"/>
                      </a:lnTo>
                      <a:lnTo>
                        <a:pt x="1799" y="1275"/>
                      </a:lnTo>
                      <a:cubicBezTo>
                        <a:pt x="1799" y="1941"/>
                        <a:pt x="2346" y="2489"/>
                        <a:pt x="3013" y="2489"/>
                      </a:cubicBezTo>
                      <a:cubicBezTo>
                        <a:pt x="3680" y="2489"/>
                        <a:pt x="4227" y="1941"/>
                        <a:pt x="4227" y="1275"/>
                      </a:cubicBezTo>
                      <a:lnTo>
                        <a:pt x="4227" y="905"/>
                      </a:lnTo>
                      <a:lnTo>
                        <a:pt x="5620" y="905"/>
                      </a:lnTo>
                      <a:cubicBezTo>
                        <a:pt x="5847" y="905"/>
                        <a:pt x="6037" y="727"/>
                        <a:pt x="6037" y="501"/>
                      </a:cubicBezTo>
                      <a:lnTo>
                        <a:pt x="6037" y="417"/>
                      </a:lnTo>
                      <a:cubicBezTo>
                        <a:pt x="6037" y="191"/>
                        <a:pt x="5847" y="1"/>
                        <a:pt x="5620"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12" name="Google Shape;530;p10">
                  <a:extLst>
                    <a:ext uri="{FF2B5EF4-FFF2-40B4-BE49-F238E27FC236}">
                      <a16:creationId xmlns:a16="http://schemas.microsoft.com/office/drawing/2014/main" id="{0ED1117A-3ECC-5740-E171-214E52FE024B}"/>
                    </a:ext>
                  </a:extLst>
                </p:cNvPr>
                <p:cNvSpPr/>
                <p:nvPr/>
              </p:nvSpPr>
              <p:spPr>
                <a:xfrm>
                  <a:off x="5028429" y="3072970"/>
                  <a:ext cx="14604" cy="46885"/>
                </a:xfrm>
                <a:custGeom>
                  <a:avLst/>
                  <a:gdLst/>
                  <a:ahLst/>
                  <a:cxnLst/>
                  <a:rect l="l" t="t" r="r" b="b"/>
                  <a:pathLst>
                    <a:path w="846" h="2716" extrusionOk="0">
                      <a:moveTo>
                        <a:pt x="417" y="1"/>
                      </a:moveTo>
                      <a:cubicBezTo>
                        <a:pt x="191" y="1"/>
                        <a:pt x="0" y="191"/>
                        <a:pt x="0" y="429"/>
                      </a:cubicBezTo>
                      <a:lnTo>
                        <a:pt x="0" y="2298"/>
                      </a:lnTo>
                      <a:cubicBezTo>
                        <a:pt x="0" y="2525"/>
                        <a:pt x="191" y="2715"/>
                        <a:pt x="417" y="2715"/>
                      </a:cubicBezTo>
                      <a:cubicBezTo>
                        <a:pt x="655" y="2715"/>
                        <a:pt x="846" y="2525"/>
                        <a:pt x="846" y="2298"/>
                      </a:cubicBezTo>
                      <a:lnTo>
                        <a:pt x="846" y="429"/>
                      </a:lnTo>
                      <a:cubicBezTo>
                        <a:pt x="846" y="191"/>
                        <a:pt x="655" y="1"/>
                        <a:pt x="417"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13" name="Google Shape;531;p10">
                  <a:extLst>
                    <a:ext uri="{FF2B5EF4-FFF2-40B4-BE49-F238E27FC236}">
                      <a16:creationId xmlns:a16="http://schemas.microsoft.com/office/drawing/2014/main" id="{28523434-BA11-3DC7-AAA2-63267880168B}"/>
                    </a:ext>
                  </a:extLst>
                </p:cNvPr>
                <p:cNvSpPr/>
                <p:nvPr/>
              </p:nvSpPr>
              <p:spPr>
                <a:xfrm>
                  <a:off x="4942301" y="3096224"/>
                  <a:ext cx="32695" cy="42621"/>
                </a:xfrm>
                <a:custGeom>
                  <a:avLst/>
                  <a:gdLst/>
                  <a:ahLst/>
                  <a:cxnLst/>
                  <a:rect l="l" t="t" r="r" b="b"/>
                  <a:pathLst>
                    <a:path w="1894" h="2469" extrusionOk="0">
                      <a:moveTo>
                        <a:pt x="475" y="1"/>
                      </a:moveTo>
                      <a:cubicBezTo>
                        <a:pt x="402" y="1"/>
                        <a:pt x="329" y="19"/>
                        <a:pt x="262" y="59"/>
                      </a:cubicBezTo>
                      <a:cubicBezTo>
                        <a:pt x="60" y="178"/>
                        <a:pt x="1" y="440"/>
                        <a:pt x="108" y="642"/>
                      </a:cubicBezTo>
                      <a:lnTo>
                        <a:pt x="1048" y="2261"/>
                      </a:lnTo>
                      <a:cubicBezTo>
                        <a:pt x="1128" y="2397"/>
                        <a:pt x="1267" y="2468"/>
                        <a:pt x="1411" y="2468"/>
                      </a:cubicBezTo>
                      <a:cubicBezTo>
                        <a:pt x="1481" y="2468"/>
                        <a:pt x="1553" y="2451"/>
                        <a:pt x="1620" y="2416"/>
                      </a:cubicBezTo>
                      <a:cubicBezTo>
                        <a:pt x="1822" y="2297"/>
                        <a:pt x="1894" y="2035"/>
                        <a:pt x="1775" y="1833"/>
                      </a:cubicBezTo>
                      <a:lnTo>
                        <a:pt x="846" y="213"/>
                      </a:lnTo>
                      <a:cubicBezTo>
                        <a:pt x="766" y="78"/>
                        <a:pt x="622" y="1"/>
                        <a:pt x="475"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14" name="Google Shape;532;p10">
                  <a:extLst>
                    <a:ext uri="{FF2B5EF4-FFF2-40B4-BE49-F238E27FC236}">
                      <a16:creationId xmlns:a16="http://schemas.microsoft.com/office/drawing/2014/main" id="{543FC4C3-212D-2C0F-058B-EFAD130DA01A}"/>
                    </a:ext>
                  </a:extLst>
                </p:cNvPr>
                <p:cNvSpPr/>
                <p:nvPr/>
              </p:nvSpPr>
              <p:spPr>
                <a:xfrm>
                  <a:off x="4880222" y="3159011"/>
                  <a:ext cx="44624" cy="30693"/>
                </a:xfrm>
                <a:custGeom>
                  <a:avLst/>
                  <a:gdLst/>
                  <a:ahLst/>
                  <a:cxnLst/>
                  <a:rect l="l" t="t" r="r" b="b"/>
                  <a:pathLst>
                    <a:path w="2585" h="1778" extrusionOk="0">
                      <a:moveTo>
                        <a:pt x="479" y="0"/>
                      </a:moveTo>
                      <a:cubicBezTo>
                        <a:pt x="332" y="0"/>
                        <a:pt x="188" y="72"/>
                        <a:pt x="108" y="208"/>
                      </a:cubicBezTo>
                      <a:cubicBezTo>
                        <a:pt x="1" y="410"/>
                        <a:pt x="72" y="672"/>
                        <a:pt x="275" y="791"/>
                      </a:cubicBezTo>
                      <a:lnTo>
                        <a:pt x="1882" y="1720"/>
                      </a:lnTo>
                      <a:cubicBezTo>
                        <a:pt x="1949" y="1759"/>
                        <a:pt x="2022" y="1778"/>
                        <a:pt x="2094" y="1778"/>
                      </a:cubicBezTo>
                      <a:cubicBezTo>
                        <a:pt x="2242" y="1778"/>
                        <a:pt x="2386" y="1701"/>
                        <a:pt x="2465" y="1565"/>
                      </a:cubicBezTo>
                      <a:cubicBezTo>
                        <a:pt x="2585" y="1363"/>
                        <a:pt x="2513" y="1113"/>
                        <a:pt x="2311" y="994"/>
                      </a:cubicBezTo>
                      <a:lnTo>
                        <a:pt x="691" y="53"/>
                      </a:lnTo>
                      <a:cubicBezTo>
                        <a:pt x="625" y="18"/>
                        <a:pt x="552" y="0"/>
                        <a:pt x="479"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15" name="Google Shape;533;p10">
                  <a:extLst>
                    <a:ext uri="{FF2B5EF4-FFF2-40B4-BE49-F238E27FC236}">
                      <a16:creationId xmlns:a16="http://schemas.microsoft.com/office/drawing/2014/main" id="{65E54751-397A-D4EF-CB55-F3A848797EE1}"/>
                    </a:ext>
                  </a:extLst>
                </p:cNvPr>
                <p:cNvSpPr/>
                <p:nvPr/>
              </p:nvSpPr>
              <p:spPr>
                <a:xfrm>
                  <a:off x="4858850" y="3244397"/>
                  <a:ext cx="46885" cy="14604"/>
                </a:xfrm>
                <a:custGeom>
                  <a:avLst/>
                  <a:gdLst/>
                  <a:ahLst/>
                  <a:cxnLst/>
                  <a:rect l="l" t="t" r="r" b="b"/>
                  <a:pathLst>
                    <a:path w="2716" h="846" extrusionOk="0">
                      <a:moveTo>
                        <a:pt x="417" y="0"/>
                      </a:moveTo>
                      <a:cubicBezTo>
                        <a:pt x="191" y="0"/>
                        <a:pt x="1" y="191"/>
                        <a:pt x="1" y="417"/>
                      </a:cubicBezTo>
                      <a:cubicBezTo>
                        <a:pt x="1" y="655"/>
                        <a:pt x="191" y="846"/>
                        <a:pt x="417" y="846"/>
                      </a:cubicBezTo>
                      <a:lnTo>
                        <a:pt x="2287" y="846"/>
                      </a:lnTo>
                      <a:cubicBezTo>
                        <a:pt x="2525" y="846"/>
                        <a:pt x="2715" y="655"/>
                        <a:pt x="2715" y="417"/>
                      </a:cubicBezTo>
                      <a:cubicBezTo>
                        <a:pt x="2715" y="191"/>
                        <a:pt x="2525" y="0"/>
                        <a:pt x="2287"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16" name="Google Shape;534;p10">
                  <a:extLst>
                    <a:ext uri="{FF2B5EF4-FFF2-40B4-BE49-F238E27FC236}">
                      <a16:creationId xmlns:a16="http://schemas.microsoft.com/office/drawing/2014/main" id="{9B927FC0-FC4F-F524-0BFA-BAF886228FAE}"/>
                    </a:ext>
                  </a:extLst>
                </p:cNvPr>
                <p:cNvSpPr/>
                <p:nvPr/>
              </p:nvSpPr>
              <p:spPr>
                <a:xfrm>
                  <a:off x="4881050" y="3313279"/>
                  <a:ext cx="44624" cy="30796"/>
                </a:xfrm>
                <a:custGeom>
                  <a:avLst/>
                  <a:gdLst/>
                  <a:ahLst/>
                  <a:cxnLst/>
                  <a:rect l="l" t="t" r="r" b="b"/>
                  <a:pathLst>
                    <a:path w="2585" h="1784" extrusionOk="0">
                      <a:moveTo>
                        <a:pt x="2105" y="1"/>
                      </a:moveTo>
                      <a:cubicBezTo>
                        <a:pt x="2033" y="1"/>
                        <a:pt x="1960" y="19"/>
                        <a:pt x="1894" y="58"/>
                      </a:cubicBezTo>
                      <a:lnTo>
                        <a:pt x="274" y="987"/>
                      </a:lnTo>
                      <a:cubicBezTo>
                        <a:pt x="72" y="1106"/>
                        <a:pt x="0" y="1368"/>
                        <a:pt x="120" y="1571"/>
                      </a:cubicBezTo>
                      <a:cubicBezTo>
                        <a:pt x="199" y="1706"/>
                        <a:pt x="343" y="1783"/>
                        <a:pt x="491" y="1783"/>
                      </a:cubicBezTo>
                      <a:cubicBezTo>
                        <a:pt x="563" y="1783"/>
                        <a:pt x="636" y="1765"/>
                        <a:pt x="703" y="1725"/>
                      </a:cubicBezTo>
                      <a:lnTo>
                        <a:pt x="2310" y="797"/>
                      </a:lnTo>
                      <a:cubicBezTo>
                        <a:pt x="2513" y="678"/>
                        <a:pt x="2584" y="416"/>
                        <a:pt x="2465" y="213"/>
                      </a:cubicBezTo>
                      <a:cubicBezTo>
                        <a:pt x="2393" y="78"/>
                        <a:pt x="2252" y="1"/>
                        <a:pt x="2105"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17" name="Google Shape;535;p10">
                  <a:extLst>
                    <a:ext uri="{FF2B5EF4-FFF2-40B4-BE49-F238E27FC236}">
                      <a16:creationId xmlns:a16="http://schemas.microsoft.com/office/drawing/2014/main" id="{3C553FF3-0995-B002-26CD-BEA179AF200B}"/>
                    </a:ext>
                  </a:extLst>
                </p:cNvPr>
                <p:cNvSpPr/>
                <p:nvPr/>
              </p:nvSpPr>
              <p:spPr>
                <a:xfrm>
                  <a:off x="5148255" y="3311639"/>
                  <a:ext cx="44624" cy="30779"/>
                </a:xfrm>
                <a:custGeom>
                  <a:avLst/>
                  <a:gdLst/>
                  <a:ahLst/>
                  <a:cxnLst/>
                  <a:rect l="l" t="t" r="r" b="b"/>
                  <a:pathLst>
                    <a:path w="2585" h="1783" extrusionOk="0">
                      <a:moveTo>
                        <a:pt x="491" y="0"/>
                      </a:moveTo>
                      <a:cubicBezTo>
                        <a:pt x="344" y="0"/>
                        <a:pt x="200" y="77"/>
                        <a:pt x="120" y="213"/>
                      </a:cubicBezTo>
                      <a:cubicBezTo>
                        <a:pt x="1" y="415"/>
                        <a:pt x="72" y="677"/>
                        <a:pt x="274" y="796"/>
                      </a:cubicBezTo>
                      <a:lnTo>
                        <a:pt x="1894" y="1725"/>
                      </a:lnTo>
                      <a:cubicBezTo>
                        <a:pt x="1960" y="1764"/>
                        <a:pt x="2034" y="1783"/>
                        <a:pt x="2106" y="1783"/>
                      </a:cubicBezTo>
                      <a:cubicBezTo>
                        <a:pt x="2253" y="1783"/>
                        <a:pt x="2397" y="1706"/>
                        <a:pt x="2477" y="1570"/>
                      </a:cubicBezTo>
                      <a:cubicBezTo>
                        <a:pt x="2584" y="1368"/>
                        <a:pt x="2525" y="1106"/>
                        <a:pt x="2322" y="999"/>
                      </a:cubicBezTo>
                      <a:lnTo>
                        <a:pt x="703" y="58"/>
                      </a:lnTo>
                      <a:cubicBezTo>
                        <a:pt x="636" y="19"/>
                        <a:pt x="563" y="0"/>
                        <a:pt x="491"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18" name="Google Shape;536;p10">
                  <a:extLst>
                    <a:ext uri="{FF2B5EF4-FFF2-40B4-BE49-F238E27FC236}">
                      <a16:creationId xmlns:a16="http://schemas.microsoft.com/office/drawing/2014/main" id="{7B3ACAAC-C45B-B390-FF40-894E6699BACA}"/>
                    </a:ext>
                  </a:extLst>
                </p:cNvPr>
                <p:cNvSpPr/>
                <p:nvPr/>
              </p:nvSpPr>
              <p:spPr>
                <a:xfrm>
                  <a:off x="5167366" y="3242550"/>
                  <a:ext cx="46885" cy="14604"/>
                </a:xfrm>
                <a:custGeom>
                  <a:avLst/>
                  <a:gdLst/>
                  <a:ahLst/>
                  <a:cxnLst/>
                  <a:rect l="l" t="t" r="r" b="b"/>
                  <a:pathLst>
                    <a:path w="2716" h="846" extrusionOk="0">
                      <a:moveTo>
                        <a:pt x="430" y="0"/>
                      </a:moveTo>
                      <a:cubicBezTo>
                        <a:pt x="191" y="0"/>
                        <a:pt x="1" y="191"/>
                        <a:pt x="1" y="417"/>
                      </a:cubicBezTo>
                      <a:cubicBezTo>
                        <a:pt x="1" y="655"/>
                        <a:pt x="191" y="846"/>
                        <a:pt x="430" y="846"/>
                      </a:cubicBezTo>
                      <a:lnTo>
                        <a:pt x="2299" y="846"/>
                      </a:lnTo>
                      <a:cubicBezTo>
                        <a:pt x="2525" y="846"/>
                        <a:pt x="2716" y="655"/>
                        <a:pt x="2716" y="417"/>
                      </a:cubicBezTo>
                      <a:cubicBezTo>
                        <a:pt x="2716" y="191"/>
                        <a:pt x="2525" y="0"/>
                        <a:pt x="2299"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19" name="Google Shape;537;p10">
                  <a:extLst>
                    <a:ext uri="{FF2B5EF4-FFF2-40B4-BE49-F238E27FC236}">
                      <a16:creationId xmlns:a16="http://schemas.microsoft.com/office/drawing/2014/main" id="{2E6A07C0-916F-3DCF-6ECE-67FF208A93A3}"/>
                    </a:ext>
                  </a:extLst>
                </p:cNvPr>
                <p:cNvSpPr/>
                <p:nvPr/>
              </p:nvSpPr>
              <p:spPr>
                <a:xfrm>
                  <a:off x="5147426" y="3157475"/>
                  <a:ext cx="44624" cy="30693"/>
                </a:xfrm>
                <a:custGeom>
                  <a:avLst/>
                  <a:gdLst/>
                  <a:ahLst/>
                  <a:cxnLst/>
                  <a:rect l="l" t="t" r="r" b="b"/>
                  <a:pathLst>
                    <a:path w="2585" h="1778" extrusionOk="0">
                      <a:moveTo>
                        <a:pt x="2103" y="1"/>
                      </a:moveTo>
                      <a:cubicBezTo>
                        <a:pt x="2033" y="1"/>
                        <a:pt x="1961" y="19"/>
                        <a:pt x="1894" y="59"/>
                      </a:cubicBezTo>
                      <a:lnTo>
                        <a:pt x="275" y="987"/>
                      </a:lnTo>
                      <a:cubicBezTo>
                        <a:pt x="72" y="1106"/>
                        <a:pt x="1" y="1368"/>
                        <a:pt x="120" y="1571"/>
                      </a:cubicBezTo>
                      <a:cubicBezTo>
                        <a:pt x="200" y="1706"/>
                        <a:pt x="339" y="1778"/>
                        <a:pt x="483" y="1778"/>
                      </a:cubicBezTo>
                      <a:cubicBezTo>
                        <a:pt x="553" y="1778"/>
                        <a:pt x="625" y="1761"/>
                        <a:pt x="692" y="1725"/>
                      </a:cubicBezTo>
                      <a:lnTo>
                        <a:pt x="2311" y="785"/>
                      </a:lnTo>
                      <a:cubicBezTo>
                        <a:pt x="2513" y="666"/>
                        <a:pt x="2585" y="416"/>
                        <a:pt x="2466" y="213"/>
                      </a:cubicBezTo>
                      <a:cubicBezTo>
                        <a:pt x="2386" y="78"/>
                        <a:pt x="2247" y="1"/>
                        <a:pt x="2103"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0" name="Google Shape;538;p10">
                  <a:extLst>
                    <a:ext uri="{FF2B5EF4-FFF2-40B4-BE49-F238E27FC236}">
                      <a16:creationId xmlns:a16="http://schemas.microsoft.com/office/drawing/2014/main" id="{3CA9C927-F9B5-9BE2-CFAC-10182D4C9EC3}"/>
                    </a:ext>
                  </a:extLst>
                </p:cNvPr>
                <p:cNvSpPr/>
                <p:nvPr/>
              </p:nvSpPr>
              <p:spPr>
                <a:xfrm>
                  <a:off x="5096465" y="3095412"/>
                  <a:ext cx="32902" cy="42500"/>
                </a:xfrm>
                <a:custGeom>
                  <a:avLst/>
                  <a:gdLst/>
                  <a:ahLst/>
                  <a:cxnLst/>
                  <a:rect l="l" t="t" r="r" b="b"/>
                  <a:pathLst>
                    <a:path w="1906" h="2462" extrusionOk="0">
                      <a:moveTo>
                        <a:pt x="1419" y="0"/>
                      </a:moveTo>
                      <a:cubicBezTo>
                        <a:pt x="1272" y="0"/>
                        <a:pt x="1128" y="77"/>
                        <a:pt x="1048" y="213"/>
                      </a:cubicBezTo>
                      <a:lnTo>
                        <a:pt x="119" y="1832"/>
                      </a:lnTo>
                      <a:cubicBezTo>
                        <a:pt x="0" y="2034"/>
                        <a:pt x="72" y="2284"/>
                        <a:pt x="274" y="2403"/>
                      </a:cubicBezTo>
                      <a:cubicBezTo>
                        <a:pt x="341" y="2443"/>
                        <a:pt x="414" y="2461"/>
                        <a:pt x="486" y="2461"/>
                      </a:cubicBezTo>
                      <a:cubicBezTo>
                        <a:pt x="634" y="2461"/>
                        <a:pt x="778" y="2384"/>
                        <a:pt x="857" y="2249"/>
                      </a:cubicBezTo>
                      <a:lnTo>
                        <a:pt x="1786" y="629"/>
                      </a:lnTo>
                      <a:cubicBezTo>
                        <a:pt x="1905" y="427"/>
                        <a:pt x="1834" y="177"/>
                        <a:pt x="1631" y="58"/>
                      </a:cubicBezTo>
                      <a:cubicBezTo>
                        <a:pt x="1565" y="19"/>
                        <a:pt x="1492" y="0"/>
                        <a:pt x="1419"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289" name="Google Shape;539;p10">
                <a:extLst>
                  <a:ext uri="{FF2B5EF4-FFF2-40B4-BE49-F238E27FC236}">
                    <a16:creationId xmlns:a16="http://schemas.microsoft.com/office/drawing/2014/main" id="{3AF41244-6653-2E5A-54C4-EAE7517DF9C2}"/>
                  </a:ext>
                </a:extLst>
              </p:cNvPr>
              <p:cNvGrpSpPr/>
              <p:nvPr/>
            </p:nvGrpSpPr>
            <p:grpSpPr>
              <a:xfrm>
                <a:off x="5314538" y="2951176"/>
                <a:ext cx="1499581" cy="1442921"/>
                <a:chOff x="3985903" y="2213381"/>
                <a:chExt cx="1124686" cy="1082191"/>
              </a:xfrm>
            </p:grpSpPr>
            <p:sp>
              <p:nvSpPr>
                <p:cNvPr id="297" name="Google Shape;540;p10">
                  <a:extLst>
                    <a:ext uri="{FF2B5EF4-FFF2-40B4-BE49-F238E27FC236}">
                      <a16:creationId xmlns:a16="http://schemas.microsoft.com/office/drawing/2014/main" id="{C136CF64-D144-8C8C-85E1-21567C8F473C}"/>
                    </a:ext>
                  </a:extLst>
                </p:cNvPr>
                <p:cNvSpPr/>
                <p:nvPr/>
              </p:nvSpPr>
              <p:spPr>
                <a:xfrm>
                  <a:off x="3987353" y="2214624"/>
                  <a:ext cx="1123236" cy="1079614"/>
                </a:xfrm>
                <a:custGeom>
                  <a:avLst/>
                  <a:gdLst/>
                  <a:ahLst/>
                  <a:cxnLst/>
                  <a:rect l="l" t="t" r="r" b="b"/>
                  <a:pathLst>
                    <a:path w="65068" h="62541" extrusionOk="0">
                      <a:moveTo>
                        <a:pt x="32529" y="0"/>
                      </a:moveTo>
                      <a:cubicBezTo>
                        <a:pt x="29212" y="0"/>
                        <a:pt x="25896" y="1262"/>
                        <a:pt x="23372" y="3786"/>
                      </a:cubicBezTo>
                      <a:lnTo>
                        <a:pt x="5048" y="22110"/>
                      </a:lnTo>
                      <a:cubicBezTo>
                        <a:pt x="0" y="27158"/>
                        <a:pt x="0" y="35374"/>
                        <a:pt x="5048" y="40434"/>
                      </a:cubicBezTo>
                      <a:lnTo>
                        <a:pt x="23372" y="58746"/>
                      </a:lnTo>
                      <a:cubicBezTo>
                        <a:pt x="25896" y="61276"/>
                        <a:pt x="29212" y="62541"/>
                        <a:pt x="32528" y="62541"/>
                      </a:cubicBezTo>
                      <a:cubicBezTo>
                        <a:pt x="35844" y="62541"/>
                        <a:pt x="39160" y="61276"/>
                        <a:pt x="41684" y="58746"/>
                      </a:cubicBezTo>
                      <a:cubicBezTo>
                        <a:pt x="46744" y="53697"/>
                        <a:pt x="54959" y="45482"/>
                        <a:pt x="60008" y="40422"/>
                      </a:cubicBezTo>
                      <a:cubicBezTo>
                        <a:pt x="65068" y="35374"/>
                        <a:pt x="65068" y="27158"/>
                        <a:pt x="60008" y="22110"/>
                      </a:cubicBezTo>
                      <a:cubicBezTo>
                        <a:pt x="54959" y="17062"/>
                        <a:pt x="46744" y="8835"/>
                        <a:pt x="41696" y="3786"/>
                      </a:cubicBezTo>
                      <a:cubicBezTo>
                        <a:pt x="39166" y="1262"/>
                        <a:pt x="35847" y="0"/>
                        <a:pt x="32529"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298" name="Google Shape;541;p10">
                  <a:extLst>
                    <a:ext uri="{FF2B5EF4-FFF2-40B4-BE49-F238E27FC236}">
                      <a16:creationId xmlns:a16="http://schemas.microsoft.com/office/drawing/2014/main" id="{6D759DD1-58D6-732F-E40B-61F7E578E30F}"/>
                    </a:ext>
                  </a:extLst>
                </p:cNvPr>
                <p:cNvGrpSpPr/>
                <p:nvPr/>
              </p:nvGrpSpPr>
              <p:grpSpPr>
                <a:xfrm>
                  <a:off x="4380547" y="2919635"/>
                  <a:ext cx="636781" cy="375937"/>
                  <a:chOff x="4380547" y="2919635"/>
                  <a:chExt cx="636781" cy="375937"/>
                </a:xfrm>
              </p:grpSpPr>
              <p:sp>
                <p:nvSpPr>
                  <p:cNvPr id="308" name="Google Shape;542;p10">
                    <a:extLst>
                      <a:ext uri="{FF2B5EF4-FFF2-40B4-BE49-F238E27FC236}">
                        <a16:creationId xmlns:a16="http://schemas.microsoft.com/office/drawing/2014/main" id="{505B7DAB-13C2-57FB-3C46-8A77B96312DF}"/>
                      </a:ext>
                    </a:extLst>
                  </p:cNvPr>
                  <p:cNvSpPr/>
                  <p:nvPr/>
                </p:nvSpPr>
                <p:spPr>
                  <a:xfrm>
                    <a:off x="4380547" y="3114281"/>
                    <a:ext cx="336481" cy="181291"/>
                  </a:xfrm>
                  <a:custGeom>
                    <a:avLst/>
                    <a:gdLst/>
                    <a:ahLst/>
                    <a:cxnLst/>
                    <a:rect l="l" t="t" r="r" b="b"/>
                    <a:pathLst>
                      <a:path w="19492" h="10502" extrusionOk="0">
                        <a:moveTo>
                          <a:pt x="1" y="1"/>
                        </a:moveTo>
                        <a:lnTo>
                          <a:pt x="1" y="6097"/>
                        </a:lnTo>
                        <a:lnTo>
                          <a:pt x="13" y="6121"/>
                        </a:lnTo>
                        <a:cubicBezTo>
                          <a:pt x="156" y="6287"/>
                          <a:pt x="322" y="6466"/>
                          <a:pt x="537" y="6692"/>
                        </a:cubicBezTo>
                        <a:cubicBezTo>
                          <a:pt x="3001" y="9145"/>
                          <a:pt x="6263" y="10502"/>
                          <a:pt x="9752" y="10502"/>
                        </a:cubicBezTo>
                        <a:cubicBezTo>
                          <a:pt x="13241" y="10502"/>
                          <a:pt x="16503" y="9145"/>
                          <a:pt x="18956" y="6692"/>
                        </a:cubicBezTo>
                        <a:lnTo>
                          <a:pt x="19491" y="6144"/>
                        </a:lnTo>
                        <a:lnTo>
                          <a:pt x="19491" y="1"/>
                        </a:lnTo>
                        <a:lnTo>
                          <a:pt x="18658" y="846"/>
                        </a:lnTo>
                        <a:cubicBezTo>
                          <a:pt x="18205" y="1299"/>
                          <a:pt x="17777" y="1727"/>
                          <a:pt x="17372" y="2132"/>
                        </a:cubicBezTo>
                        <a:cubicBezTo>
                          <a:pt x="15336" y="4168"/>
                          <a:pt x="12633" y="5287"/>
                          <a:pt x="9752" y="5287"/>
                        </a:cubicBezTo>
                        <a:cubicBezTo>
                          <a:pt x="6871" y="5287"/>
                          <a:pt x="4156" y="4168"/>
                          <a:pt x="2132" y="2132"/>
                        </a:cubicBezTo>
                        <a:lnTo>
                          <a:pt x="1" y="1"/>
                        </a:ln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09" name="Google Shape;543;p10">
                    <a:extLst>
                      <a:ext uri="{FF2B5EF4-FFF2-40B4-BE49-F238E27FC236}">
                        <a16:creationId xmlns:a16="http://schemas.microsoft.com/office/drawing/2014/main" id="{1678CA0C-210A-E20E-AC12-1A78EB67C08C}"/>
                      </a:ext>
                    </a:extLst>
                  </p:cNvPr>
                  <p:cNvSpPr/>
                  <p:nvPr/>
                </p:nvSpPr>
                <p:spPr>
                  <a:xfrm>
                    <a:off x="4714354" y="2919635"/>
                    <a:ext cx="302974" cy="303181"/>
                  </a:xfrm>
                  <a:custGeom>
                    <a:avLst/>
                    <a:gdLst/>
                    <a:ahLst/>
                    <a:cxnLst/>
                    <a:rect l="l" t="t" r="r" b="b"/>
                    <a:pathLst>
                      <a:path w="17551" h="17563" extrusionOk="0">
                        <a:moveTo>
                          <a:pt x="1" y="1"/>
                        </a:moveTo>
                        <a:lnTo>
                          <a:pt x="1" y="17562"/>
                        </a:lnTo>
                        <a:lnTo>
                          <a:pt x="17550" y="1"/>
                        </a:ln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299" name="Google Shape;544;p10">
                  <a:extLst>
                    <a:ext uri="{FF2B5EF4-FFF2-40B4-BE49-F238E27FC236}">
                      <a16:creationId xmlns:a16="http://schemas.microsoft.com/office/drawing/2014/main" id="{F196EFB9-AC5E-F741-DA08-5FB134E69E29}"/>
                    </a:ext>
                  </a:extLst>
                </p:cNvPr>
                <p:cNvGrpSpPr/>
                <p:nvPr/>
              </p:nvGrpSpPr>
              <p:grpSpPr>
                <a:xfrm>
                  <a:off x="4714354" y="2285940"/>
                  <a:ext cx="375747" cy="636160"/>
                  <a:chOff x="4714354" y="2285940"/>
                  <a:chExt cx="375747" cy="636160"/>
                </a:xfrm>
              </p:grpSpPr>
              <p:sp>
                <p:nvSpPr>
                  <p:cNvPr id="306" name="Google Shape;545;p10">
                    <a:extLst>
                      <a:ext uri="{FF2B5EF4-FFF2-40B4-BE49-F238E27FC236}">
                        <a16:creationId xmlns:a16="http://schemas.microsoft.com/office/drawing/2014/main" id="{58FFAF60-F633-F47B-9005-B9BBA053469F}"/>
                      </a:ext>
                    </a:extLst>
                  </p:cNvPr>
                  <p:cNvSpPr/>
                  <p:nvPr/>
                </p:nvSpPr>
                <p:spPr>
                  <a:xfrm>
                    <a:off x="4908793" y="2585619"/>
                    <a:ext cx="181308" cy="336481"/>
                  </a:xfrm>
                  <a:custGeom>
                    <a:avLst/>
                    <a:gdLst/>
                    <a:ahLst/>
                    <a:cxnLst/>
                    <a:rect l="l" t="t" r="r" b="b"/>
                    <a:pathLst>
                      <a:path w="10503" h="19492" extrusionOk="0">
                        <a:moveTo>
                          <a:pt x="13" y="1"/>
                        </a:moveTo>
                        <a:lnTo>
                          <a:pt x="2132" y="2144"/>
                        </a:lnTo>
                        <a:cubicBezTo>
                          <a:pt x="6347" y="6347"/>
                          <a:pt x="6347" y="13169"/>
                          <a:pt x="2132" y="17372"/>
                        </a:cubicBezTo>
                        <a:lnTo>
                          <a:pt x="1" y="19491"/>
                        </a:lnTo>
                        <a:lnTo>
                          <a:pt x="6156" y="19491"/>
                        </a:lnTo>
                        <a:lnTo>
                          <a:pt x="6156" y="19456"/>
                        </a:lnTo>
                        <a:lnTo>
                          <a:pt x="6650" y="18904"/>
                        </a:lnTo>
                        <a:lnTo>
                          <a:pt x="6650" y="18904"/>
                        </a:lnTo>
                        <a:lnTo>
                          <a:pt x="6692" y="18968"/>
                        </a:lnTo>
                        <a:cubicBezTo>
                          <a:pt x="9157" y="16515"/>
                          <a:pt x="10502" y="13264"/>
                          <a:pt x="10502" y="9776"/>
                        </a:cubicBezTo>
                        <a:cubicBezTo>
                          <a:pt x="10502" y="6299"/>
                          <a:pt x="9145" y="3013"/>
                          <a:pt x="6692" y="549"/>
                        </a:cubicBezTo>
                        <a:lnTo>
                          <a:pt x="6144" y="1"/>
                        </a:ln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07" name="Google Shape;546;p10">
                    <a:extLst>
                      <a:ext uri="{FF2B5EF4-FFF2-40B4-BE49-F238E27FC236}">
                        <a16:creationId xmlns:a16="http://schemas.microsoft.com/office/drawing/2014/main" id="{55139F97-512A-7A8B-C966-8CD9CD6427C6}"/>
                      </a:ext>
                    </a:extLst>
                  </p:cNvPr>
                  <p:cNvSpPr/>
                  <p:nvPr/>
                </p:nvSpPr>
                <p:spPr>
                  <a:xfrm>
                    <a:off x="4714354" y="2285940"/>
                    <a:ext cx="303181" cy="302146"/>
                  </a:xfrm>
                  <a:custGeom>
                    <a:avLst/>
                    <a:gdLst/>
                    <a:ahLst/>
                    <a:cxnLst/>
                    <a:rect l="l" t="t" r="r" b="b"/>
                    <a:pathLst>
                      <a:path w="17563" h="17503" extrusionOk="0">
                        <a:moveTo>
                          <a:pt x="1" y="1"/>
                        </a:moveTo>
                        <a:lnTo>
                          <a:pt x="1" y="17503"/>
                        </a:lnTo>
                        <a:lnTo>
                          <a:pt x="17562" y="17503"/>
                        </a:lnTo>
                        <a:lnTo>
                          <a:pt x="17146" y="17098"/>
                        </a:lnTo>
                        <a:cubicBezTo>
                          <a:pt x="12240" y="12193"/>
                          <a:pt x="4954" y="4930"/>
                          <a:pt x="143" y="120"/>
                        </a:cubicBezTo>
                        <a:lnTo>
                          <a:pt x="1" y="1"/>
                        </a:ln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300" name="Google Shape;547;p10">
                  <a:extLst>
                    <a:ext uri="{FF2B5EF4-FFF2-40B4-BE49-F238E27FC236}">
                      <a16:creationId xmlns:a16="http://schemas.microsoft.com/office/drawing/2014/main" id="{B817C12B-2563-22B5-81B6-546693410481}"/>
                    </a:ext>
                  </a:extLst>
                </p:cNvPr>
                <p:cNvGrpSpPr/>
                <p:nvPr/>
              </p:nvGrpSpPr>
              <p:grpSpPr>
                <a:xfrm>
                  <a:off x="3985903" y="2585619"/>
                  <a:ext cx="397112" cy="637197"/>
                  <a:chOff x="3985903" y="2585619"/>
                  <a:chExt cx="397112" cy="637197"/>
                </a:xfrm>
              </p:grpSpPr>
              <p:sp>
                <p:nvSpPr>
                  <p:cNvPr id="304" name="Google Shape;548;p10">
                    <a:extLst>
                      <a:ext uri="{FF2B5EF4-FFF2-40B4-BE49-F238E27FC236}">
                        <a16:creationId xmlns:a16="http://schemas.microsoft.com/office/drawing/2014/main" id="{1A3B9514-0CE0-3A3D-E214-B361A268F3A7}"/>
                      </a:ext>
                    </a:extLst>
                  </p:cNvPr>
                  <p:cNvSpPr/>
                  <p:nvPr/>
                </p:nvSpPr>
                <p:spPr>
                  <a:xfrm>
                    <a:off x="3985903" y="2585619"/>
                    <a:ext cx="203093" cy="336481"/>
                  </a:xfrm>
                  <a:custGeom>
                    <a:avLst/>
                    <a:gdLst/>
                    <a:ahLst/>
                    <a:cxnLst/>
                    <a:rect l="l" t="t" r="r" b="b"/>
                    <a:pathLst>
                      <a:path w="11765" h="19492" extrusionOk="0">
                        <a:moveTo>
                          <a:pt x="5621" y="1"/>
                        </a:moveTo>
                        <a:lnTo>
                          <a:pt x="5085" y="549"/>
                        </a:lnTo>
                        <a:cubicBezTo>
                          <a:pt x="1" y="5633"/>
                          <a:pt x="1" y="13884"/>
                          <a:pt x="5085" y="18968"/>
                        </a:cubicBezTo>
                        <a:lnTo>
                          <a:pt x="5621" y="19491"/>
                        </a:lnTo>
                        <a:lnTo>
                          <a:pt x="11764" y="19491"/>
                        </a:lnTo>
                        <a:lnTo>
                          <a:pt x="9633" y="17384"/>
                        </a:lnTo>
                        <a:cubicBezTo>
                          <a:pt x="7597" y="15348"/>
                          <a:pt x="6478" y="12657"/>
                          <a:pt x="6478" y="9776"/>
                        </a:cubicBezTo>
                        <a:cubicBezTo>
                          <a:pt x="6478" y="6895"/>
                          <a:pt x="7597" y="4168"/>
                          <a:pt x="9633" y="2144"/>
                        </a:cubicBezTo>
                        <a:lnTo>
                          <a:pt x="11764" y="1"/>
                        </a:ln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05" name="Google Shape;549;p10">
                    <a:extLst>
                      <a:ext uri="{FF2B5EF4-FFF2-40B4-BE49-F238E27FC236}">
                        <a16:creationId xmlns:a16="http://schemas.microsoft.com/office/drawing/2014/main" id="{3B76186D-36A8-B0E4-31F7-E7C02E8EE54E}"/>
                      </a:ext>
                    </a:extLst>
                  </p:cNvPr>
                  <p:cNvSpPr/>
                  <p:nvPr/>
                </p:nvSpPr>
                <p:spPr>
                  <a:xfrm>
                    <a:off x="4080455" y="2919635"/>
                    <a:ext cx="302560" cy="303181"/>
                  </a:xfrm>
                  <a:custGeom>
                    <a:avLst/>
                    <a:gdLst/>
                    <a:ahLst/>
                    <a:cxnLst/>
                    <a:rect l="l" t="t" r="r" b="b"/>
                    <a:pathLst>
                      <a:path w="17527" h="17563" extrusionOk="0">
                        <a:moveTo>
                          <a:pt x="1" y="1"/>
                        </a:moveTo>
                        <a:lnTo>
                          <a:pt x="120" y="143"/>
                        </a:lnTo>
                        <a:cubicBezTo>
                          <a:pt x="5025" y="5049"/>
                          <a:pt x="12502" y="12526"/>
                          <a:pt x="17396" y="17431"/>
                        </a:cubicBezTo>
                        <a:lnTo>
                          <a:pt x="17527" y="17562"/>
                        </a:lnTo>
                        <a:lnTo>
                          <a:pt x="17527" y="1"/>
                        </a:ln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301" name="Google Shape;550;p10">
                  <a:extLst>
                    <a:ext uri="{FF2B5EF4-FFF2-40B4-BE49-F238E27FC236}">
                      <a16:creationId xmlns:a16="http://schemas.microsoft.com/office/drawing/2014/main" id="{11AD90B2-15F3-18B6-0046-6F0F66379B22}"/>
                    </a:ext>
                  </a:extLst>
                </p:cNvPr>
                <p:cNvGrpSpPr/>
                <p:nvPr/>
              </p:nvGrpSpPr>
              <p:grpSpPr>
                <a:xfrm>
                  <a:off x="4080455" y="2213381"/>
                  <a:ext cx="636573" cy="374705"/>
                  <a:chOff x="4080455" y="2213381"/>
                  <a:chExt cx="636573" cy="374705"/>
                </a:xfrm>
              </p:grpSpPr>
              <p:sp>
                <p:nvSpPr>
                  <p:cNvPr id="302" name="Google Shape;551;p10">
                    <a:extLst>
                      <a:ext uri="{FF2B5EF4-FFF2-40B4-BE49-F238E27FC236}">
                        <a16:creationId xmlns:a16="http://schemas.microsoft.com/office/drawing/2014/main" id="{75E0D034-09EC-870F-55D8-29E5F54BC295}"/>
                      </a:ext>
                    </a:extLst>
                  </p:cNvPr>
                  <p:cNvSpPr/>
                  <p:nvPr/>
                </p:nvSpPr>
                <p:spPr>
                  <a:xfrm>
                    <a:off x="4380340" y="2213381"/>
                    <a:ext cx="336688" cy="181101"/>
                  </a:xfrm>
                  <a:custGeom>
                    <a:avLst/>
                    <a:gdLst/>
                    <a:ahLst/>
                    <a:cxnLst/>
                    <a:rect l="l" t="t" r="r" b="b"/>
                    <a:pathLst>
                      <a:path w="19504" h="10491" extrusionOk="0">
                        <a:moveTo>
                          <a:pt x="9764" y="1"/>
                        </a:moveTo>
                        <a:cubicBezTo>
                          <a:pt x="6287" y="1"/>
                          <a:pt x="3013" y="1358"/>
                          <a:pt x="549" y="3811"/>
                        </a:cubicBezTo>
                        <a:lnTo>
                          <a:pt x="1" y="4358"/>
                        </a:lnTo>
                        <a:lnTo>
                          <a:pt x="1" y="10490"/>
                        </a:lnTo>
                        <a:lnTo>
                          <a:pt x="2144" y="8359"/>
                        </a:lnTo>
                        <a:cubicBezTo>
                          <a:pt x="4180" y="6323"/>
                          <a:pt x="6883" y="5204"/>
                          <a:pt x="9764" y="5204"/>
                        </a:cubicBezTo>
                        <a:cubicBezTo>
                          <a:pt x="12645" y="5204"/>
                          <a:pt x="15348" y="6323"/>
                          <a:pt x="17384" y="8359"/>
                        </a:cubicBezTo>
                        <a:lnTo>
                          <a:pt x="19503" y="10490"/>
                        </a:lnTo>
                        <a:lnTo>
                          <a:pt x="19503" y="4442"/>
                        </a:lnTo>
                        <a:lnTo>
                          <a:pt x="19444" y="4442"/>
                        </a:lnTo>
                        <a:lnTo>
                          <a:pt x="18932" y="3894"/>
                        </a:lnTo>
                        <a:lnTo>
                          <a:pt x="18979" y="3823"/>
                        </a:lnTo>
                        <a:cubicBezTo>
                          <a:pt x="16527" y="1370"/>
                          <a:pt x="13253" y="1"/>
                          <a:pt x="9764" y="1"/>
                        </a:cubicBez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03" name="Google Shape;552;p10">
                    <a:extLst>
                      <a:ext uri="{FF2B5EF4-FFF2-40B4-BE49-F238E27FC236}">
                        <a16:creationId xmlns:a16="http://schemas.microsoft.com/office/drawing/2014/main" id="{AA0BF42E-20B5-4C04-3E84-A57A54F85CDE}"/>
                      </a:ext>
                    </a:extLst>
                  </p:cNvPr>
                  <p:cNvSpPr/>
                  <p:nvPr/>
                </p:nvSpPr>
                <p:spPr>
                  <a:xfrm>
                    <a:off x="4080455" y="2285940"/>
                    <a:ext cx="302560" cy="302146"/>
                  </a:xfrm>
                  <a:custGeom>
                    <a:avLst/>
                    <a:gdLst/>
                    <a:ahLst/>
                    <a:cxnLst/>
                    <a:rect l="l" t="t" r="r" b="b"/>
                    <a:pathLst>
                      <a:path w="17527" h="17503" extrusionOk="0">
                        <a:moveTo>
                          <a:pt x="17527" y="1"/>
                        </a:moveTo>
                        <a:lnTo>
                          <a:pt x="1" y="17503"/>
                        </a:lnTo>
                        <a:lnTo>
                          <a:pt x="17527" y="17503"/>
                        </a:lnTo>
                        <a:lnTo>
                          <a:pt x="17527" y="1"/>
                        </a:ln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grpSp>
            <p:nvGrpSpPr>
              <p:cNvPr id="290" name="Google Shape;553;p10">
                <a:extLst>
                  <a:ext uri="{FF2B5EF4-FFF2-40B4-BE49-F238E27FC236}">
                    <a16:creationId xmlns:a16="http://schemas.microsoft.com/office/drawing/2014/main" id="{12589A73-16F0-2500-8A23-2EEBF391A38B}"/>
                  </a:ext>
                </a:extLst>
              </p:cNvPr>
              <p:cNvGrpSpPr/>
              <p:nvPr/>
            </p:nvGrpSpPr>
            <p:grpSpPr>
              <a:xfrm>
                <a:off x="5909378" y="3494930"/>
                <a:ext cx="311836" cy="355292"/>
                <a:chOff x="4645650" y="3962900"/>
                <a:chExt cx="259950" cy="296175"/>
              </a:xfrm>
            </p:grpSpPr>
            <p:sp>
              <p:nvSpPr>
                <p:cNvPr id="291" name="Google Shape;554;p10">
                  <a:extLst>
                    <a:ext uri="{FF2B5EF4-FFF2-40B4-BE49-F238E27FC236}">
                      <a16:creationId xmlns:a16="http://schemas.microsoft.com/office/drawing/2014/main" id="{4D3A73C3-DFAA-08A9-2D81-22A0C87E74C6}"/>
                    </a:ext>
                  </a:extLst>
                </p:cNvPr>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92" name="Google Shape;555;p10">
                  <a:extLst>
                    <a:ext uri="{FF2B5EF4-FFF2-40B4-BE49-F238E27FC236}">
                      <a16:creationId xmlns:a16="http://schemas.microsoft.com/office/drawing/2014/main" id="{8FCAC169-EA47-DB5C-698A-70005E10D769}"/>
                    </a:ext>
                  </a:extLst>
                </p:cNvPr>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93" name="Google Shape;556;p10">
                  <a:extLst>
                    <a:ext uri="{FF2B5EF4-FFF2-40B4-BE49-F238E27FC236}">
                      <a16:creationId xmlns:a16="http://schemas.microsoft.com/office/drawing/2014/main" id="{474A7B91-9681-66A6-B29A-74F8268FD79D}"/>
                    </a:ext>
                  </a:extLst>
                </p:cNvPr>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94" name="Google Shape;557;p10">
                  <a:extLst>
                    <a:ext uri="{FF2B5EF4-FFF2-40B4-BE49-F238E27FC236}">
                      <a16:creationId xmlns:a16="http://schemas.microsoft.com/office/drawing/2014/main" id="{6C5501DF-F1D0-711D-39C5-791029D105B9}"/>
                    </a:ext>
                  </a:extLst>
                </p:cNvPr>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95" name="Google Shape;558;p10">
                  <a:extLst>
                    <a:ext uri="{FF2B5EF4-FFF2-40B4-BE49-F238E27FC236}">
                      <a16:creationId xmlns:a16="http://schemas.microsoft.com/office/drawing/2014/main" id="{11743997-F357-C010-121C-620FA97F6588}"/>
                    </a:ext>
                  </a:extLst>
                </p:cNvPr>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96" name="Google Shape;559;p10">
                  <a:extLst>
                    <a:ext uri="{FF2B5EF4-FFF2-40B4-BE49-F238E27FC236}">
                      <a16:creationId xmlns:a16="http://schemas.microsoft.com/office/drawing/2014/main" id="{DF8A053A-4D43-CEF8-197B-765ACA400B12}"/>
                    </a:ext>
                  </a:extLst>
                </p:cNvPr>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grpSp>
          <p:nvGrpSpPr>
            <p:cNvPr id="276" name="Google Shape;560;p10">
              <a:extLst>
                <a:ext uri="{FF2B5EF4-FFF2-40B4-BE49-F238E27FC236}">
                  <a16:creationId xmlns:a16="http://schemas.microsoft.com/office/drawing/2014/main" id="{A1430217-6AE1-174A-EDCB-A6097A8C7459}"/>
                </a:ext>
              </a:extLst>
            </p:cNvPr>
            <p:cNvGrpSpPr/>
            <p:nvPr/>
          </p:nvGrpSpPr>
          <p:grpSpPr>
            <a:xfrm>
              <a:off x="5746162" y="3855107"/>
              <a:ext cx="462347" cy="245835"/>
              <a:chOff x="3891558" y="2180494"/>
              <a:chExt cx="346769" cy="184381"/>
            </a:xfrm>
          </p:grpSpPr>
          <p:sp>
            <p:nvSpPr>
              <p:cNvPr id="277" name="Google Shape;561;p10">
                <a:extLst>
                  <a:ext uri="{FF2B5EF4-FFF2-40B4-BE49-F238E27FC236}">
                    <a16:creationId xmlns:a16="http://schemas.microsoft.com/office/drawing/2014/main" id="{53FCB67E-A8B3-9F71-0EA1-172D56AE2A4E}"/>
                  </a:ext>
                </a:extLst>
              </p:cNvPr>
              <p:cNvSpPr/>
              <p:nvPr/>
            </p:nvSpPr>
            <p:spPr>
              <a:xfrm>
                <a:off x="3949943" y="2180494"/>
                <a:ext cx="230006" cy="184381"/>
              </a:xfrm>
              <a:custGeom>
                <a:avLst/>
                <a:gdLst/>
                <a:ahLst/>
                <a:cxnLst/>
                <a:rect l="l" t="t" r="r" b="b"/>
                <a:pathLst>
                  <a:path w="13324" h="10681" extrusionOk="0">
                    <a:moveTo>
                      <a:pt x="1369" y="1"/>
                    </a:moveTo>
                    <a:cubicBezTo>
                      <a:pt x="619" y="1"/>
                      <a:pt x="0" y="620"/>
                      <a:pt x="0" y="1370"/>
                    </a:cubicBezTo>
                    <a:lnTo>
                      <a:pt x="0" y="9311"/>
                    </a:lnTo>
                    <a:cubicBezTo>
                      <a:pt x="0" y="10073"/>
                      <a:pt x="619" y="10681"/>
                      <a:pt x="1369" y="10681"/>
                    </a:cubicBezTo>
                    <a:lnTo>
                      <a:pt x="3453" y="10681"/>
                    </a:lnTo>
                    <a:lnTo>
                      <a:pt x="3453" y="5906"/>
                    </a:lnTo>
                    <a:lnTo>
                      <a:pt x="9870" y="5906"/>
                    </a:lnTo>
                    <a:lnTo>
                      <a:pt x="9870" y="10681"/>
                    </a:lnTo>
                    <a:lnTo>
                      <a:pt x="11954" y="10681"/>
                    </a:lnTo>
                    <a:cubicBezTo>
                      <a:pt x="12704" y="10681"/>
                      <a:pt x="13323" y="10073"/>
                      <a:pt x="13323" y="9311"/>
                    </a:cubicBezTo>
                    <a:lnTo>
                      <a:pt x="13323" y="1370"/>
                    </a:lnTo>
                    <a:cubicBezTo>
                      <a:pt x="13323" y="620"/>
                      <a:pt x="12704" y="1"/>
                      <a:pt x="11954" y="1"/>
                    </a:cubicBezTo>
                    <a:lnTo>
                      <a:pt x="9870" y="1"/>
                    </a:lnTo>
                    <a:lnTo>
                      <a:pt x="9870" y="3966"/>
                    </a:lnTo>
                    <a:lnTo>
                      <a:pt x="3453" y="3966"/>
                    </a:lnTo>
                    <a:lnTo>
                      <a:pt x="3453" y="1"/>
                    </a:ln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78" name="Google Shape;562;p10">
                <a:extLst>
                  <a:ext uri="{FF2B5EF4-FFF2-40B4-BE49-F238E27FC236}">
                    <a16:creationId xmlns:a16="http://schemas.microsoft.com/office/drawing/2014/main" id="{B0190D93-BC09-454B-C78A-93357AAAA587}"/>
                  </a:ext>
                </a:extLst>
              </p:cNvPr>
              <p:cNvSpPr/>
              <p:nvPr/>
            </p:nvSpPr>
            <p:spPr>
              <a:xfrm>
                <a:off x="4187334" y="2198379"/>
                <a:ext cx="50993" cy="148820"/>
              </a:xfrm>
              <a:custGeom>
                <a:avLst/>
                <a:gdLst/>
                <a:ahLst/>
                <a:cxnLst/>
                <a:rect l="l" t="t" r="r" b="b"/>
                <a:pathLst>
                  <a:path w="2954" h="8621" extrusionOk="0">
                    <a:moveTo>
                      <a:pt x="1" y="1"/>
                    </a:moveTo>
                    <a:lnTo>
                      <a:pt x="1" y="8621"/>
                    </a:lnTo>
                    <a:lnTo>
                      <a:pt x="1108" y="8621"/>
                    </a:lnTo>
                    <a:cubicBezTo>
                      <a:pt x="1692" y="8621"/>
                      <a:pt x="2156" y="8144"/>
                      <a:pt x="2156" y="7573"/>
                    </a:cubicBezTo>
                    <a:lnTo>
                      <a:pt x="2156" y="5537"/>
                    </a:lnTo>
                    <a:lnTo>
                      <a:pt x="2454" y="5537"/>
                    </a:lnTo>
                    <a:cubicBezTo>
                      <a:pt x="2727" y="5537"/>
                      <a:pt x="2954" y="5311"/>
                      <a:pt x="2954" y="5037"/>
                    </a:cubicBezTo>
                    <a:lnTo>
                      <a:pt x="2954" y="3584"/>
                    </a:lnTo>
                    <a:cubicBezTo>
                      <a:pt x="2954" y="3299"/>
                      <a:pt x="2727" y="3084"/>
                      <a:pt x="2454" y="3084"/>
                    </a:cubicBezTo>
                    <a:lnTo>
                      <a:pt x="2156" y="3084"/>
                    </a:lnTo>
                    <a:lnTo>
                      <a:pt x="2156" y="1036"/>
                    </a:lnTo>
                    <a:cubicBezTo>
                      <a:pt x="2156" y="465"/>
                      <a:pt x="1692" y="1"/>
                      <a:pt x="1108" y="1"/>
                    </a:cubicBez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79" name="Google Shape;563;p10">
                <a:extLst>
                  <a:ext uri="{FF2B5EF4-FFF2-40B4-BE49-F238E27FC236}">
                    <a16:creationId xmlns:a16="http://schemas.microsoft.com/office/drawing/2014/main" id="{9A30FBA0-821B-B5C0-F3A5-D22CA756E662}"/>
                  </a:ext>
                </a:extLst>
              </p:cNvPr>
              <p:cNvSpPr/>
              <p:nvPr/>
            </p:nvSpPr>
            <p:spPr>
              <a:xfrm>
                <a:off x="3891558" y="2198379"/>
                <a:ext cx="50993" cy="148820"/>
              </a:xfrm>
              <a:custGeom>
                <a:avLst/>
                <a:gdLst/>
                <a:ahLst/>
                <a:cxnLst/>
                <a:rect l="l" t="t" r="r" b="b"/>
                <a:pathLst>
                  <a:path w="2954" h="8621" extrusionOk="0">
                    <a:moveTo>
                      <a:pt x="1846" y="1"/>
                    </a:moveTo>
                    <a:cubicBezTo>
                      <a:pt x="1263" y="1"/>
                      <a:pt x="799" y="465"/>
                      <a:pt x="799" y="1036"/>
                    </a:cubicBezTo>
                    <a:lnTo>
                      <a:pt x="799" y="3084"/>
                    </a:lnTo>
                    <a:lnTo>
                      <a:pt x="501" y="3084"/>
                    </a:lnTo>
                    <a:cubicBezTo>
                      <a:pt x="215" y="3084"/>
                      <a:pt x="1" y="3299"/>
                      <a:pt x="1" y="3584"/>
                    </a:cubicBezTo>
                    <a:lnTo>
                      <a:pt x="1" y="5037"/>
                    </a:lnTo>
                    <a:cubicBezTo>
                      <a:pt x="1" y="5311"/>
                      <a:pt x="215" y="5537"/>
                      <a:pt x="501" y="5537"/>
                    </a:cubicBezTo>
                    <a:lnTo>
                      <a:pt x="799" y="5537"/>
                    </a:lnTo>
                    <a:lnTo>
                      <a:pt x="799" y="7573"/>
                    </a:lnTo>
                    <a:cubicBezTo>
                      <a:pt x="799" y="8144"/>
                      <a:pt x="1263" y="8621"/>
                      <a:pt x="1846" y="8621"/>
                    </a:cubicBezTo>
                    <a:lnTo>
                      <a:pt x="2954" y="8621"/>
                    </a:lnTo>
                    <a:lnTo>
                      <a:pt x="2954" y="1"/>
                    </a:ln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spTree>
    <p:extLst>
      <p:ext uri="{BB962C8B-B14F-4D97-AF65-F5344CB8AC3E}">
        <p14:creationId xmlns:p14="http://schemas.microsoft.com/office/powerpoint/2010/main" val="3156673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26A28063-D957-0B30-A53C-1AA6553111CA}"/>
              </a:ext>
            </a:extLst>
          </p:cNvPr>
          <p:cNvSpPr txBox="1">
            <a:spLocks/>
          </p:cNvSpPr>
          <p:nvPr/>
        </p:nvSpPr>
        <p:spPr>
          <a:xfrm>
            <a:off x="9448799" y="649287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US" smtClean="0"/>
              <a:pPr algn="r"/>
              <a:t>9</a:t>
            </a:fld>
            <a:endParaRPr lang="en-US" dirty="0"/>
          </a:p>
        </p:txBody>
      </p:sp>
      <p:sp>
        <p:nvSpPr>
          <p:cNvPr id="3" name="Google Shape;125;p3">
            <a:extLst>
              <a:ext uri="{FF2B5EF4-FFF2-40B4-BE49-F238E27FC236}">
                <a16:creationId xmlns:a16="http://schemas.microsoft.com/office/drawing/2014/main" id="{D11CA653-7658-7E77-E2FF-01E09E8C0833}"/>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Analysis – 4W1H</a:t>
            </a:r>
            <a:endParaRPr dirty="0"/>
          </a:p>
        </p:txBody>
      </p:sp>
      <p:sp>
        <p:nvSpPr>
          <p:cNvPr id="4" name="Google Shape;125;p3">
            <a:extLst>
              <a:ext uri="{FF2B5EF4-FFF2-40B4-BE49-F238E27FC236}">
                <a16:creationId xmlns:a16="http://schemas.microsoft.com/office/drawing/2014/main" id="{3AEFFF86-9AC5-1BF3-F1B6-43BD49BFBFAD}"/>
              </a:ext>
            </a:extLst>
          </p:cNvPr>
          <p:cNvSpPr txBox="1"/>
          <p:nvPr/>
        </p:nvSpPr>
        <p:spPr>
          <a:xfrm>
            <a:off x="432619" y="1099036"/>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Why: </a:t>
            </a:r>
            <a:r>
              <a:rPr lang="en-US" dirty="0"/>
              <a:t>To create a private 5G network LAN for secure, high-speed, cost-effective, and customizable communication within a specific area or organization, utilizing srsRAN 5G and the USRP N321 for high-performance, flexible wireless communication.</a:t>
            </a:r>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a:p>
            <a:r>
              <a:rPr lang="en-IN" b="1" dirty="0">
                <a:latin typeface="Verdana" panose="020B0604030504040204" pitchFamily="34" charset="0"/>
                <a:ea typeface="Verdana" panose="020B0604030504040204" pitchFamily="34" charset="0"/>
              </a:rPr>
              <a:t>What: </a:t>
            </a:r>
            <a:r>
              <a:rPr lang="en-US" dirty="0"/>
              <a:t>srsRAN 5G is an open-source software suite that provides tools and libraries for implementing and managing 5G networks, including base stations (</a:t>
            </a:r>
            <a:r>
              <a:rPr lang="en-US" dirty="0" err="1"/>
              <a:t>gNB</a:t>
            </a:r>
            <a:r>
              <a:rPr lang="en-US" dirty="0"/>
              <a:t>) and core network components (5GC), compatible with SDR hardware like the USRP N321.</a:t>
            </a:r>
          </a:p>
          <a:p>
            <a:endParaRPr lang="en-IN" dirty="0">
              <a:latin typeface="Verdana" panose="020B0604030504040204" pitchFamily="34" charset="0"/>
              <a:ea typeface="Verdana" panose="020B0604030504040204" pitchFamily="34" charset="0"/>
            </a:endParaRPr>
          </a:p>
          <a:p>
            <a:r>
              <a:rPr lang="en-IN" b="1" dirty="0">
                <a:latin typeface="Verdana" panose="020B0604030504040204" pitchFamily="34" charset="0"/>
                <a:ea typeface="Verdana" panose="020B0604030504040204" pitchFamily="34" charset="0"/>
              </a:rPr>
              <a:t>Where: </a:t>
            </a:r>
            <a:r>
              <a:rPr lang="en-US" dirty="0"/>
              <a:t>It is used globally in research, development, and educational settings, as well as for deploying private 5G networks in specific locations or organizations.</a:t>
            </a:r>
          </a:p>
          <a:p>
            <a:endParaRPr lang="en-IN" dirty="0">
              <a:latin typeface="Verdana" panose="020B0604030504040204" pitchFamily="34" charset="0"/>
              <a:ea typeface="Verdana" panose="020B0604030504040204" pitchFamily="34" charset="0"/>
            </a:endParaRPr>
          </a:p>
          <a:p>
            <a:r>
              <a:rPr lang="en-IN" b="1" dirty="0">
                <a:latin typeface="Verdana" panose="020B0604030504040204" pitchFamily="34" charset="0"/>
                <a:ea typeface="Verdana" panose="020B0604030504040204" pitchFamily="34" charset="0"/>
              </a:rPr>
              <a:t>When: </a:t>
            </a:r>
            <a:r>
              <a:rPr lang="en-US" dirty="0"/>
              <a:t>srsRAN 5G was initially released in 2016 for 4G LTE, and since then has evolved to support 5G technology, with continuous updates and improvements to accommodate the latest features.</a:t>
            </a:r>
          </a:p>
          <a:p>
            <a:endParaRPr lang="en-IN" dirty="0">
              <a:latin typeface="Verdana" panose="020B0604030504040204" pitchFamily="34" charset="0"/>
              <a:ea typeface="Verdana" panose="020B0604030504040204" pitchFamily="34" charset="0"/>
            </a:endParaRPr>
          </a:p>
          <a:p>
            <a:r>
              <a:rPr lang="en-IN" b="1" dirty="0">
                <a:latin typeface="Verdana" panose="020B0604030504040204" pitchFamily="34" charset="0"/>
                <a:ea typeface="Verdana" panose="020B0604030504040204" pitchFamily="34" charset="0"/>
              </a:rPr>
              <a:t>How: </a:t>
            </a:r>
            <a:r>
              <a:rPr lang="en-US" dirty="0"/>
              <a:t>Install srsRAN on a Linux system (such as Ubuntu), configure the network components and settings for 5G, connect the USRP N321 to the system, and run the necessary software processes to set up and operate the 5G network.</a:t>
            </a:r>
          </a:p>
          <a:p>
            <a:endParaRPr lang="en-IN" dirty="0">
              <a:latin typeface="Verdana" panose="020B0604030504040204" pitchFamily="34" charset="0"/>
              <a:ea typeface="Verdana" panose="020B0604030504040204" pitchFamily="34" charset="0"/>
            </a:endParaRPr>
          </a:p>
          <a:p>
            <a:r>
              <a:rPr lang="en-IN" b="1" dirty="0">
                <a:latin typeface="Verdana" panose="020B0604030504040204" pitchFamily="34" charset="0"/>
                <a:ea typeface="Verdana" panose="020B0604030504040204" pitchFamily="34" charset="0"/>
              </a:rPr>
              <a:t>Refined Objective: </a:t>
            </a:r>
            <a:r>
              <a:rPr lang="en-US" dirty="0"/>
              <a:t>To provide a flexible, open-source platform for deploying and experimenting with 5G networks, enabling users to create private 5G networks, conduct research, develop new features, and gain hands-on experience with 5G technologies using software-defined radio (SDR) hardware like the USRP N321</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17693311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2b12e713-2dca-40f0-9e5e-b71e83d0a0b8"/>
</p:tagLst>
</file>

<file path=ppt/theme/theme1.xml><?xml version="1.0" encoding="utf-8"?>
<a:theme xmlns:a="http://schemas.openxmlformats.org/drawingml/2006/main" name="Office Theme">
  <a:themeElements>
    <a:clrScheme name="Custom 77">
      <a:dk1>
        <a:srgbClr val="282828"/>
      </a:dk1>
      <a:lt1>
        <a:srgbClr val="FFFFFF"/>
      </a:lt1>
      <a:dk2>
        <a:srgbClr val="282828"/>
      </a:dk2>
      <a:lt2>
        <a:srgbClr val="FAFAFA"/>
      </a:lt2>
      <a:accent1>
        <a:srgbClr val="FFC639"/>
      </a:accent1>
      <a:accent2>
        <a:srgbClr val="F29B6B"/>
      </a:accent2>
      <a:accent3>
        <a:srgbClr val="CCD4FB"/>
      </a:accent3>
      <a:accent4>
        <a:srgbClr val="2B7158"/>
      </a:accent4>
      <a:accent5>
        <a:srgbClr val="456AB8"/>
      </a:accent5>
      <a:accent6>
        <a:srgbClr val="363836"/>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3854</TotalTime>
  <Words>3004</Words>
  <Application>Microsoft Office PowerPoint</Application>
  <PresentationFormat>Widescreen</PresentationFormat>
  <Paragraphs>362</Paragraphs>
  <Slides>33</Slides>
  <Notes>4</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33</vt:i4>
      </vt:variant>
    </vt:vector>
  </HeadingPairs>
  <TitlesOfParts>
    <vt:vector size="49" baseType="lpstr">
      <vt:lpstr>Calibri</vt:lpstr>
      <vt:lpstr>HelveticaNeue Regular</vt:lpstr>
      <vt:lpstr>Montserrat</vt:lpstr>
      <vt:lpstr>Montserrat Medium</vt:lpstr>
      <vt:lpstr>Ubuntu</vt:lpstr>
      <vt:lpstr>Open Sans</vt:lpstr>
      <vt:lpstr>Times New Roman</vt:lpstr>
      <vt:lpstr>Aharoni</vt:lpstr>
      <vt:lpstr>Verdana</vt:lpstr>
      <vt:lpstr>Plus Jakarta Sans</vt:lpstr>
      <vt:lpstr>Poppins</vt:lpstr>
      <vt:lpstr>Fira Sans Extra Condensed Medium</vt:lpstr>
      <vt:lpstr>Arial</vt:lpstr>
      <vt:lpstr>Poppins SemiBold</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GITAM</dc:creator>
  <cp:lastModifiedBy>poli prudvi reddy</cp:lastModifiedBy>
  <cp:revision>35</cp:revision>
  <dcterms:created xsi:type="dcterms:W3CDTF">2022-05-23T07:15:42Z</dcterms:created>
  <dcterms:modified xsi:type="dcterms:W3CDTF">2025-03-19T00:33:04Z</dcterms:modified>
</cp:coreProperties>
</file>